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46"/>
  </p:notesMasterIdLst>
  <p:sldIdLst>
    <p:sldId id="256" r:id="rId2"/>
    <p:sldId id="259" r:id="rId3"/>
    <p:sldId id="260" r:id="rId4"/>
    <p:sldId id="261" r:id="rId5"/>
    <p:sldId id="284" r:id="rId6"/>
    <p:sldId id="285" r:id="rId7"/>
    <p:sldId id="286" r:id="rId8"/>
    <p:sldId id="287" r:id="rId9"/>
    <p:sldId id="323" r:id="rId10"/>
    <p:sldId id="288" r:id="rId11"/>
    <p:sldId id="262" r:id="rId12"/>
    <p:sldId id="300" r:id="rId13"/>
    <p:sldId id="289" r:id="rId14"/>
    <p:sldId id="301" r:id="rId15"/>
    <p:sldId id="290" r:id="rId16"/>
    <p:sldId id="316" r:id="rId17"/>
    <p:sldId id="307" r:id="rId18"/>
    <p:sldId id="264" r:id="rId19"/>
    <p:sldId id="291" r:id="rId20"/>
    <p:sldId id="310" r:id="rId21"/>
    <p:sldId id="292" r:id="rId22"/>
    <p:sldId id="314" r:id="rId23"/>
    <p:sldId id="320" r:id="rId24"/>
    <p:sldId id="293" r:id="rId25"/>
    <p:sldId id="308" r:id="rId26"/>
    <p:sldId id="294" r:id="rId27"/>
    <p:sldId id="295" r:id="rId28"/>
    <p:sldId id="315" r:id="rId29"/>
    <p:sldId id="296" r:id="rId30"/>
    <p:sldId id="313" r:id="rId31"/>
    <p:sldId id="297" r:id="rId32"/>
    <p:sldId id="309" r:id="rId33"/>
    <p:sldId id="318" r:id="rId34"/>
    <p:sldId id="298" r:id="rId35"/>
    <p:sldId id="299" r:id="rId36"/>
    <p:sldId id="321" r:id="rId37"/>
    <p:sldId id="322" r:id="rId38"/>
    <p:sldId id="306" r:id="rId39"/>
    <p:sldId id="265" r:id="rId40"/>
    <p:sldId id="302" r:id="rId41"/>
    <p:sldId id="303" r:id="rId42"/>
    <p:sldId id="304" r:id="rId43"/>
    <p:sldId id="305" r:id="rId44"/>
    <p:sldId id="279" r:id="rId45"/>
  </p:sldIdLst>
  <p:sldSz cx="9144000" cy="5143500" type="screen16x9"/>
  <p:notesSz cx="6858000" cy="9144000"/>
  <p:embeddedFontLst>
    <p:embeddedFont>
      <p:font typeface="Roboto Condensed" charset="0"/>
      <p:regular r:id="rId47"/>
      <p:bold r:id="rId48"/>
      <p:italic r:id="rId49"/>
      <p:boldItalic r:id="rId50"/>
    </p:embeddedFont>
    <p:embeddedFont>
      <p:font typeface="Roboto Condensed Light" charset="0"/>
      <p:regular r:id="rId51"/>
      <p:bold r:id="rId52"/>
      <p:italic r:id="rId53"/>
      <p:boldItalic r:id="rId54"/>
    </p:embeddedFont>
    <p:embeddedFont>
      <p:font typeface="Arvo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0C27249-25A1-4528-AB13-5B570D61578B}">
  <a:tblStyle styleId="{B0C27249-25A1-4528-AB13-5B570D61578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>
        <p:scale>
          <a:sx n="86" d="100"/>
          <a:sy n="86" d="100"/>
        </p:scale>
        <p:origin x="-894" y="-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BDC69-2E02-49DB-808C-45E8EE22BB5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65F1BC-C99D-440B-A836-ECE71C72943C}">
      <dgm:prSet phldrT="[Text]"/>
      <dgm:spPr/>
      <dgm:t>
        <a:bodyPr/>
        <a:lstStyle/>
        <a:p>
          <a:r>
            <a:rPr lang="en-US" dirty="0" smtClean="0"/>
            <a:t>Benefits </a:t>
          </a:r>
          <a:endParaRPr lang="en-US" dirty="0"/>
        </a:p>
      </dgm:t>
    </dgm:pt>
    <dgm:pt modelId="{0FC6E740-E68C-43D5-9C07-43F241B3B096}" type="parTrans" cxnId="{18A786B0-9CB3-4D0E-A140-66CBCA9E46A5}">
      <dgm:prSet/>
      <dgm:spPr/>
      <dgm:t>
        <a:bodyPr/>
        <a:lstStyle/>
        <a:p>
          <a:endParaRPr lang="en-US"/>
        </a:p>
      </dgm:t>
    </dgm:pt>
    <dgm:pt modelId="{1FD2EE0E-D0DD-4AE8-8E63-279EF3918397}" type="sibTrans" cxnId="{18A786B0-9CB3-4D0E-A140-66CBCA9E46A5}">
      <dgm:prSet/>
      <dgm:spPr/>
      <dgm:t>
        <a:bodyPr/>
        <a:lstStyle/>
        <a:p>
          <a:endParaRPr lang="en-US"/>
        </a:p>
      </dgm:t>
    </dgm:pt>
    <dgm:pt modelId="{5704C4A6-8486-4C1B-AC73-2B90AD0E58E1}">
      <dgm:prSet phldrT="[Text]" custT="1"/>
      <dgm:spPr/>
      <dgm:t>
        <a:bodyPr/>
        <a:lstStyle/>
        <a:p>
          <a:r>
            <a:rPr lang="en-US" sz="1200" dirty="0" smtClean="0"/>
            <a:t>Pay as you go model </a:t>
          </a:r>
          <a:endParaRPr lang="en-US" sz="1200" dirty="0"/>
        </a:p>
      </dgm:t>
    </dgm:pt>
    <dgm:pt modelId="{16552745-A9EB-49F1-B84F-1F629ABDF2EE}" type="parTrans" cxnId="{5BB8EFEB-2CA3-4ADF-A01B-279EBE95B231}">
      <dgm:prSet/>
      <dgm:spPr/>
      <dgm:t>
        <a:bodyPr/>
        <a:lstStyle/>
        <a:p>
          <a:endParaRPr lang="en-US"/>
        </a:p>
      </dgm:t>
    </dgm:pt>
    <dgm:pt modelId="{40315D65-E09D-43BB-8024-75820697AB3B}" type="sibTrans" cxnId="{5BB8EFEB-2CA3-4ADF-A01B-279EBE95B231}">
      <dgm:prSet/>
      <dgm:spPr/>
      <dgm:t>
        <a:bodyPr/>
        <a:lstStyle/>
        <a:p>
          <a:endParaRPr lang="en-US"/>
        </a:p>
      </dgm:t>
    </dgm:pt>
    <dgm:pt modelId="{1C0D5507-6FDE-45BC-B25E-C3F74AC2E5F8}">
      <dgm:prSet phldrT="[Text]" custT="1"/>
      <dgm:spPr/>
      <dgm:t>
        <a:bodyPr/>
        <a:lstStyle/>
        <a:p>
          <a:r>
            <a:rPr lang="en-US" sz="1200" dirty="0" smtClean="0"/>
            <a:t>White-labeling &amp; Branding</a:t>
          </a:r>
          <a:endParaRPr lang="en-US" sz="1200" dirty="0"/>
        </a:p>
      </dgm:t>
    </dgm:pt>
    <dgm:pt modelId="{70ADCF03-E967-4568-A9CE-4FB239B4E497}" type="parTrans" cxnId="{E779327B-DC11-4581-AC63-3D796B9F7BB3}">
      <dgm:prSet/>
      <dgm:spPr/>
      <dgm:t>
        <a:bodyPr/>
        <a:lstStyle/>
        <a:p>
          <a:endParaRPr lang="en-US"/>
        </a:p>
      </dgm:t>
    </dgm:pt>
    <dgm:pt modelId="{AD1313FD-F912-4B9C-BE00-682AD7949469}" type="sibTrans" cxnId="{E779327B-DC11-4581-AC63-3D796B9F7BB3}">
      <dgm:prSet/>
      <dgm:spPr/>
      <dgm:t>
        <a:bodyPr/>
        <a:lstStyle/>
        <a:p>
          <a:endParaRPr lang="en-US"/>
        </a:p>
      </dgm:t>
    </dgm:pt>
    <dgm:pt modelId="{331E2F7C-7B77-4F84-80F8-026EAFD5EA37}">
      <dgm:prSet phldrT="[Text]" custT="1"/>
      <dgm:spPr/>
      <dgm:t>
        <a:bodyPr/>
        <a:lstStyle/>
        <a:p>
          <a:r>
            <a:rPr lang="en-US" sz="1200" dirty="0" smtClean="0"/>
            <a:t>Intuitive User Interface </a:t>
          </a:r>
          <a:endParaRPr lang="en-US" sz="1200" dirty="0"/>
        </a:p>
      </dgm:t>
    </dgm:pt>
    <dgm:pt modelId="{D62D1CEB-03E8-4BC9-87B6-1974A6FB0B3B}" type="parTrans" cxnId="{6019E43C-BB48-4C86-867D-8E126D1A572C}">
      <dgm:prSet/>
      <dgm:spPr/>
      <dgm:t>
        <a:bodyPr/>
        <a:lstStyle/>
        <a:p>
          <a:endParaRPr lang="en-US"/>
        </a:p>
      </dgm:t>
    </dgm:pt>
    <dgm:pt modelId="{F11AA291-80DC-4769-BD90-B33BFE3A2B8C}" type="sibTrans" cxnId="{6019E43C-BB48-4C86-867D-8E126D1A572C}">
      <dgm:prSet/>
      <dgm:spPr/>
      <dgm:t>
        <a:bodyPr/>
        <a:lstStyle/>
        <a:p>
          <a:endParaRPr lang="en-US"/>
        </a:p>
      </dgm:t>
    </dgm:pt>
    <dgm:pt modelId="{08751990-4B28-45B7-9A98-9D128D2AAA05}">
      <dgm:prSet phldrT="[Text]" custT="1"/>
      <dgm:spPr/>
      <dgm:t>
        <a:bodyPr/>
        <a:lstStyle/>
        <a:p>
          <a:r>
            <a:rPr lang="en-US" sz="1200" dirty="0" smtClean="0"/>
            <a:t>Multi-Vendor Support</a:t>
          </a:r>
          <a:endParaRPr lang="en-US" sz="1200" dirty="0"/>
        </a:p>
      </dgm:t>
    </dgm:pt>
    <dgm:pt modelId="{80ADD7AD-0C13-4431-B0B1-21A1185ABF85}" type="parTrans" cxnId="{1566E271-FCBF-4337-8ACF-A6DE4B324DB2}">
      <dgm:prSet/>
      <dgm:spPr/>
      <dgm:t>
        <a:bodyPr/>
        <a:lstStyle/>
        <a:p>
          <a:endParaRPr lang="en-US"/>
        </a:p>
      </dgm:t>
    </dgm:pt>
    <dgm:pt modelId="{2A7CBEF6-8D59-42E2-8269-FC6993EF1E08}" type="sibTrans" cxnId="{1566E271-FCBF-4337-8ACF-A6DE4B324DB2}">
      <dgm:prSet/>
      <dgm:spPr/>
      <dgm:t>
        <a:bodyPr/>
        <a:lstStyle/>
        <a:p>
          <a:endParaRPr lang="en-US"/>
        </a:p>
      </dgm:t>
    </dgm:pt>
    <dgm:pt modelId="{489F92DF-9EA7-4D8E-8A87-164466B1A1A2}">
      <dgm:prSet phldrT="[Text]" custT="1"/>
      <dgm:spPr/>
      <dgm:t>
        <a:bodyPr/>
        <a:lstStyle/>
        <a:p>
          <a:r>
            <a:rPr lang="en-US" sz="1200" dirty="0" smtClean="0"/>
            <a:t>Reduces IT Cost </a:t>
          </a:r>
          <a:endParaRPr lang="en-US" sz="1200" dirty="0"/>
        </a:p>
      </dgm:t>
    </dgm:pt>
    <dgm:pt modelId="{04B86CDA-273B-4442-A185-E3660849A368}" type="parTrans" cxnId="{21CA4A33-89B5-4D44-B1A7-8C9A49C6E80A}">
      <dgm:prSet/>
      <dgm:spPr/>
      <dgm:t>
        <a:bodyPr/>
        <a:lstStyle/>
        <a:p>
          <a:endParaRPr lang="en-US"/>
        </a:p>
      </dgm:t>
    </dgm:pt>
    <dgm:pt modelId="{F7552307-488C-404E-8B9B-645BB8B06362}" type="sibTrans" cxnId="{21CA4A33-89B5-4D44-B1A7-8C9A49C6E80A}">
      <dgm:prSet/>
      <dgm:spPr/>
      <dgm:t>
        <a:bodyPr/>
        <a:lstStyle/>
        <a:p>
          <a:endParaRPr lang="en-US"/>
        </a:p>
      </dgm:t>
    </dgm:pt>
    <dgm:pt modelId="{E561A0CB-B196-4EE6-AB5F-3EFCA70E60EC}">
      <dgm:prSet phldrT="[Text]" custT="1"/>
      <dgm:spPr/>
      <dgm:t>
        <a:bodyPr/>
        <a:lstStyle/>
        <a:p>
          <a:r>
            <a:rPr lang="en-US" sz="1050" dirty="0" smtClean="0"/>
            <a:t>Streamline Operations</a:t>
          </a:r>
          <a:endParaRPr lang="en-US" sz="1100" dirty="0"/>
        </a:p>
      </dgm:t>
    </dgm:pt>
    <dgm:pt modelId="{56079AE2-71AF-40B7-9343-E9D1C177F84D}" type="parTrans" cxnId="{D70B5442-1CC4-4468-B65D-3699CED27296}">
      <dgm:prSet/>
      <dgm:spPr/>
      <dgm:t>
        <a:bodyPr/>
        <a:lstStyle/>
        <a:p>
          <a:endParaRPr lang="en-US"/>
        </a:p>
      </dgm:t>
    </dgm:pt>
    <dgm:pt modelId="{210CC7AA-F988-4969-94B1-EC6692323455}" type="sibTrans" cxnId="{D70B5442-1CC4-4468-B65D-3699CED27296}">
      <dgm:prSet/>
      <dgm:spPr/>
      <dgm:t>
        <a:bodyPr/>
        <a:lstStyle/>
        <a:p>
          <a:endParaRPr lang="en-US"/>
        </a:p>
      </dgm:t>
    </dgm:pt>
    <dgm:pt modelId="{8817E55F-E3F5-4BCA-9CBE-65A274C8732F}" type="pres">
      <dgm:prSet presAssocID="{B15BDC69-2E02-49DB-808C-45E8EE22BB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B410B-F583-4F49-8BAE-A7396051A702}" type="pres">
      <dgm:prSet presAssocID="{E165F1BC-C99D-440B-A836-ECE71C72943C}" presName="centerShape" presStyleLbl="node0" presStyleIdx="0" presStyleCnt="1"/>
      <dgm:spPr/>
      <dgm:t>
        <a:bodyPr/>
        <a:lstStyle/>
        <a:p>
          <a:endParaRPr lang="en-US"/>
        </a:p>
      </dgm:t>
    </dgm:pt>
    <dgm:pt modelId="{49BE5963-8696-4BCD-91E7-2949780EB851}" type="pres">
      <dgm:prSet presAssocID="{5704C4A6-8486-4C1B-AC73-2B90AD0E58E1}" presName="node" presStyleLbl="node1" presStyleIdx="0" presStyleCnt="6" custScaleX="128350" custScaleY="127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4B4A6-1386-47D4-A922-CCB19ABC501E}" type="pres">
      <dgm:prSet presAssocID="{5704C4A6-8486-4C1B-AC73-2B90AD0E58E1}" presName="dummy" presStyleCnt="0"/>
      <dgm:spPr/>
    </dgm:pt>
    <dgm:pt modelId="{6377DD9C-68B3-4B3A-B0B0-34EFBA5076FD}" type="pres">
      <dgm:prSet presAssocID="{40315D65-E09D-43BB-8024-75820697AB3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D90AA838-A4C7-42C4-8A81-04CC40A4FBA9}" type="pres">
      <dgm:prSet presAssocID="{489F92DF-9EA7-4D8E-8A87-164466B1A1A2}" presName="node" presStyleLbl="node1" presStyleIdx="1" presStyleCnt="6" custScaleX="138321" custScaleY="133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1228F-A494-481D-A150-279D5A56B1DA}" type="pres">
      <dgm:prSet presAssocID="{489F92DF-9EA7-4D8E-8A87-164466B1A1A2}" presName="dummy" presStyleCnt="0"/>
      <dgm:spPr/>
    </dgm:pt>
    <dgm:pt modelId="{B37AD4AF-E9B5-46C4-8A28-6333C3C3EB99}" type="pres">
      <dgm:prSet presAssocID="{F7552307-488C-404E-8B9B-645BB8B0636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7D13C5B-9157-4460-A875-C997FFB24964}" type="pres">
      <dgm:prSet presAssocID="{1C0D5507-6FDE-45BC-B25E-C3F74AC2E5F8}" presName="node" presStyleLbl="node1" presStyleIdx="2" presStyleCnt="6" custScaleX="140751" custScaleY="131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41F48-CF41-40FA-B87F-44E24C81DBE2}" type="pres">
      <dgm:prSet presAssocID="{1C0D5507-6FDE-45BC-B25E-C3F74AC2E5F8}" presName="dummy" presStyleCnt="0"/>
      <dgm:spPr/>
    </dgm:pt>
    <dgm:pt modelId="{B8776AD6-9A4B-420A-9250-3F6894CF263E}" type="pres">
      <dgm:prSet presAssocID="{AD1313FD-F912-4B9C-BE00-682AD794946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33983A5-754A-46FE-9115-04AEC4A93DD7}" type="pres">
      <dgm:prSet presAssocID="{331E2F7C-7B77-4F84-80F8-026EAFD5EA37}" presName="node" presStyleLbl="node1" presStyleIdx="3" presStyleCnt="6" custScaleX="132324" custScaleY="125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91031-0208-4C36-85A4-62710897DD88}" type="pres">
      <dgm:prSet presAssocID="{331E2F7C-7B77-4F84-80F8-026EAFD5EA37}" presName="dummy" presStyleCnt="0"/>
      <dgm:spPr/>
    </dgm:pt>
    <dgm:pt modelId="{7FCC1F1B-45F0-49E3-8B5F-12A984189CA7}" type="pres">
      <dgm:prSet presAssocID="{F11AA291-80DC-4769-BD90-B33BFE3A2B8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1F60868-6D06-40A4-83ED-65732113841B}" type="pres">
      <dgm:prSet presAssocID="{08751990-4B28-45B7-9A98-9D128D2AAA05}" presName="node" presStyleLbl="node1" presStyleIdx="4" presStyleCnt="6" custScaleX="120809" custScaleY="131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6FCBD-0AC3-48ED-BDE5-F0740C33B23C}" type="pres">
      <dgm:prSet presAssocID="{08751990-4B28-45B7-9A98-9D128D2AAA05}" presName="dummy" presStyleCnt="0"/>
      <dgm:spPr/>
    </dgm:pt>
    <dgm:pt modelId="{E9B42962-B00D-4CA9-86EC-F0EC3D15B2E5}" type="pres">
      <dgm:prSet presAssocID="{2A7CBEF6-8D59-42E2-8269-FC6993EF1E08}" presName="sibTrans" presStyleLbl="sibTrans2D1" presStyleIdx="4" presStyleCnt="6"/>
      <dgm:spPr/>
      <dgm:t>
        <a:bodyPr/>
        <a:lstStyle/>
        <a:p>
          <a:endParaRPr lang="en-US"/>
        </a:p>
      </dgm:t>
    </dgm:pt>
    <dgm:pt modelId="{80FF1F50-C0B8-4A90-857A-FA53C8B956DC}" type="pres">
      <dgm:prSet presAssocID="{E561A0CB-B196-4EE6-AB5F-3EFCA70E60EC}" presName="node" presStyleLbl="node1" presStyleIdx="5" presStyleCnt="6" custScaleX="123945" custScaleY="129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54332-0573-4D8F-875C-595B8A37CE26}" type="pres">
      <dgm:prSet presAssocID="{E561A0CB-B196-4EE6-AB5F-3EFCA70E60EC}" presName="dummy" presStyleCnt="0"/>
      <dgm:spPr/>
    </dgm:pt>
    <dgm:pt modelId="{FA2DF69F-F633-4C36-8584-BD0152014F10}" type="pres">
      <dgm:prSet presAssocID="{210CC7AA-F988-4969-94B1-EC6692323455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6C686541-E621-4A7E-8966-8D74B252315F}" type="presOf" srcId="{1C0D5507-6FDE-45BC-B25E-C3F74AC2E5F8}" destId="{D7D13C5B-9157-4460-A875-C997FFB24964}" srcOrd="0" destOrd="0" presId="urn:microsoft.com/office/officeart/2005/8/layout/radial6"/>
    <dgm:cxn modelId="{54D3EF38-6BEF-4BC6-8BF3-E836E555A3DE}" type="presOf" srcId="{2A7CBEF6-8D59-42E2-8269-FC6993EF1E08}" destId="{E9B42962-B00D-4CA9-86EC-F0EC3D15B2E5}" srcOrd="0" destOrd="0" presId="urn:microsoft.com/office/officeart/2005/8/layout/radial6"/>
    <dgm:cxn modelId="{B5FF71A2-21B7-44D9-BF52-7481CF92C12F}" type="presOf" srcId="{E165F1BC-C99D-440B-A836-ECE71C72943C}" destId="{94EB410B-F583-4F49-8BAE-A7396051A702}" srcOrd="0" destOrd="0" presId="urn:microsoft.com/office/officeart/2005/8/layout/radial6"/>
    <dgm:cxn modelId="{FEE261A9-CAE0-4408-9E24-713014E66C09}" type="presOf" srcId="{AD1313FD-F912-4B9C-BE00-682AD7949469}" destId="{B8776AD6-9A4B-420A-9250-3F6894CF263E}" srcOrd="0" destOrd="0" presId="urn:microsoft.com/office/officeart/2005/8/layout/radial6"/>
    <dgm:cxn modelId="{5BB8EFEB-2CA3-4ADF-A01B-279EBE95B231}" srcId="{E165F1BC-C99D-440B-A836-ECE71C72943C}" destId="{5704C4A6-8486-4C1B-AC73-2B90AD0E58E1}" srcOrd="0" destOrd="0" parTransId="{16552745-A9EB-49F1-B84F-1F629ABDF2EE}" sibTransId="{40315D65-E09D-43BB-8024-75820697AB3B}"/>
    <dgm:cxn modelId="{9B1F45B7-2A71-4721-A278-E841FB78EA33}" type="presOf" srcId="{F11AA291-80DC-4769-BD90-B33BFE3A2B8C}" destId="{7FCC1F1B-45F0-49E3-8B5F-12A984189CA7}" srcOrd="0" destOrd="0" presId="urn:microsoft.com/office/officeart/2005/8/layout/radial6"/>
    <dgm:cxn modelId="{E779327B-DC11-4581-AC63-3D796B9F7BB3}" srcId="{E165F1BC-C99D-440B-A836-ECE71C72943C}" destId="{1C0D5507-6FDE-45BC-B25E-C3F74AC2E5F8}" srcOrd="2" destOrd="0" parTransId="{70ADCF03-E967-4568-A9CE-4FB239B4E497}" sibTransId="{AD1313FD-F912-4B9C-BE00-682AD7949469}"/>
    <dgm:cxn modelId="{6019E43C-BB48-4C86-867D-8E126D1A572C}" srcId="{E165F1BC-C99D-440B-A836-ECE71C72943C}" destId="{331E2F7C-7B77-4F84-80F8-026EAFD5EA37}" srcOrd="3" destOrd="0" parTransId="{D62D1CEB-03E8-4BC9-87B6-1974A6FB0B3B}" sibTransId="{F11AA291-80DC-4769-BD90-B33BFE3A2B8C}"/>
    <dgm:cxn modelId="{A750DDDC-D286-4F39-866E-98550FCF8925}" type="presOf" srcId="{40315D65-E09D-43BB-8024-75820697AB3B}" destId="{6377DD9C-68B3-4B3A-B0B0-34EFBA5076FD}" srcOrd="0" destOrd="0" presId="urn:microsoft.com/office/officeart/2005/8/layout/radial6"/>
    <dgm:cxn modelId="{18A786B0-9CB3-4D0E-A140-66CBCA9E46A5}" srcId="{B15BDC69-2E02-49DB-808C-45E8EE22BB54}" destId="{E165F1BC-C99D-440B-A836-ECE71C72943C}" srcOrd="0" destOrd="0" parTransId="{0FC6E740-E68C-43D5-9C07-43F241B3B096}" sibTransId="{1FD2EE0E-D0DD-4AE8-8E63-279EF3918397}"/>
    <dgm:cxn modelId="{05B36A0F-BE85-4EBB-9FC2-3F32337F0E4D}" type="presOf" srcId="{F7552307-488C-404E-8B9B-645BB8B06362}" destId="{B37AD4AF-E9B5-46C4-8A28-6333C3C3EB99}" srcOrd="0" destOrd="0" presId="urn:microsoft.com/office/officeart/2005/8/layout/radial6"/>
    <dgm:cxn modelId="{B7305CC7-46FC-4763-BF7D-B068186FA402}" type="presOf" srcId="{E561A0CB-B196-4EE6-AB5F-3EFCA70E60EC}" destId="{80FF1F50-C0B8-4A90-857A-FA53C8B956DC}" srcOrd="0" destOrd="0" presId="urn:microsoft.com/office/officeart/2005/8/layout/radial6"/>
    <dgm:cxn modelId="{D70B5442-1CC4-4468-B65D-3699CED27296}" srcId="{E165F1BC-C99D-440B-A836-ECE71C72943C}" destId="{E561A0CB-B196-4EE6-AB5F-3EFCA70E60EC}" srcOrd="5" destOrd="0" parTransId="{56079AE2-71AF-40B7-9343-E9D1C177F84D}" sibTransId="{210CC7AA-F988-4969-94B1-EC6692323455}"/>
    <dgm:cxn modelId="{21CA4A33-89B5-4D44-B1A7-8C9A49C6E80A}" srcId="{E165F1BC-C99D-440B-A836-ECE71C72943C}" destId="{489F92DF-9EA7-4D8E-8A87-164466B1A1A2}" srcOrd="1" destOrd="0" parTransId="{04B86CDA-273B-4442-A185-E3660849A368}" sibTransId="{F7552307-488C-404E-8B9B-645BB8B06362}"/>
    <dgm:cxn modelId="{1566E271-FCBF-4337-8ACF-A6DE4B324DB2}" srcId="{E165F1BC-C99D-440B-A836-ECE71C72943C}" destId="{08751990-4B28-45B7-9A98-9D128D2AAA05}" srcOrd="4" destOrd="0" parTransId="{80ADD7AD-0C13-4431-B0B1-21A1185ABF85}" sibTransId="{2A7CBEF6-8D59-42E2-8269-FC6993EF1E08}"/>
    <dgm:cxn modelId="{9378C7D8-71B9-4057-9E61-58AB94C7292A}" type="presOf" srcId="{331E2F7C-7B77-4F84-80F8-026EAFD5EA37}" destId="{333983A5-754A-46FE-9115-04AEC4A93DD7}" srcOrd="0" destOrd="0" presId="urn:microsoft.com/office/officeart/2005/8/layout/radial6"/>
    <dgm:cxn modelId="{0704AB6D-AD91-4FBF-AFAD-E0D672819206}" type="presOf" srcId="{B15BDC69-2E02-49DB-808C-45E8EE22BB54}" destId="{8817E55F-E3F5-4BCA-9CBE-65A274C8732F}" srcOrd="0" destOrd="0" presId="urn:microsoft.com/office/officeart/2005/8/layout/radial6"/>
    <dgm:cxn modelId="{A49EEA64-AAE5-4C02-BEB4-CBC728D4A583}" type="presOf" srcId="{489F92DF-9EA7-4D8E-8A87-164466B1A1A2}" destId="{D90AA838-A4C7-42C4-8A81-04CC40A4FBA9}" srcOrd="0" destOrd="0" presId="urn:microsoft.com/office/officeart/2005/8/layout/radial6"/>
    <dgm:cxn modelId="{1240FF6A-1622-4FC0-B4E1-C1029650D224}" type="presOf" srcId="{210CC7AA-F988-4969-94B1-EC6692323455}" destId="{FA2DF69F-F633-4C36-8584-BD0152014F10}" srcOrd="0" destOrd="0" presId="urn:microsoft.com/office/officeart/2005/8/layout/radial6"/>
    <dgm:cxn modelId="{F57EE959-A7F8-4259-A932-04063A70E37A}" type="presOf" srcId="{08751990-4B28-45B7-9A98-9D128D2AAA05}" destId="{51F60868-6D06-40A4-83ED-65732113841B}" srcOrd="0" destOrd="0" presId="urn:microsoft.com/office/officeart/2005/8/layout/radial6"/>
    <dgm:cxn modelId="{993619B5-7720-4CC7-8709-3095FD2C4902}" type="presOf" srcId="{5704C4A6-8486-4C1B-AC73-2B90AD0E58E1}" destId="{49BE5963-8696-4BCD-91E7-2949780EB851}" srcOrd="0" destOrd="0" presId="urn:microsoft.com/office/officeart/2005/8/layout/radial6"/>
    <dgm:cxn modelId="{E45BEB5E-492D-4C7E-A9C3-EA8E90E9EE92}" type="presParOf" srcId="{8817E55F-E3F5-4BCA-9CBE-65A274C8732F}" destId="{94EB410B-F583-4F49-8BAE-A7396051A702}" srcOrd="0" destOrd="0" presId="urn:microsoft.com/office/officeart/2005/8/layout/radial6"/>
    <dgm:cxn modelId="{CD061BA4-8876-4798-A5F6-04378D3747B6}" type="presParOf" srcId="{8817E55F-E3F5-4BCA-9CBE-65A274C8732F}" destId="{49BE5963-8696-4BCD-91E7-2949780EB851}" srcOrd="1" destOrd="0" presId="urn:microsoft.com/office/officeart/2005/8/layout/radial6"/>
    <dgm:cxn modelId="{A7436649-4832-4149-9BAD-E2806543CC90}" type="presParOf" srcId="{8817E55F-E3F5-4BCA-9CBE-65A274C8732F}" destId="{E854B4A6-1386-47D4-A922-CCB19ABC501E}" srcOrd="2" destOrd="0" presId="urn:microsoft.com/office/officeart/2005/8/layout/radial6"/>
    <dgm:cxn modelId="{45003A63-BE93-4121-861C-E4E617670E59}" type="presParOf" srcId="{8817E55F-E3F5-4BCA-9CBE-65A274C8732F}" destId="{6377DD9C-68B3-4B3A-B0B0-34EFBA5076FD}" srcOrd="3" destOrd="0" presId="urn:microsoft.com/office/officeart/2005/8/layout/radial6"/>
    <dgm:cxn modelId="{FB1FDF10-230A-486A-836B-685B8C155A17}" type="presParOf" srcId="{8817E55F-E3F5-4BCA-9CBE-65A274C8732F}" destId="{D90AA838-A4C7-42C4-8A81-04CC40A4FBA9}" srcOrd="4" destOrd="0" presId="urn:microsoft.com/office/officeart/2005/8/layout/radial6"/>
    <dgm:cxn modelId="{F4B7EED6-9AE8-43EE-9D87-9ED0B3FB93FA}" type="presParOf" srcId="{8817E55F-E3F5-4BCA-9CBE-65A274C8732F}" destId="{E011228F-A494-481D-A150-279D5A56B1DA}" srcOrd="5" destOrd="0" presId="urn:microsoft.com/office/officeart/2005/8/layout/radial6"/>
    <dgm:cxn modelId="{8BEC78F9-33A3-4D49-A0EE-27EAE0FE2DDB}" type="presParOf" srcId="{8817E55F-E3F5-4BCA-9CBE-65A274C8732F}" destId="{B37AD4AF-E9B5-46C4-8A28-6333C3C3EB99}" srcOrd="6" destOrd="0" presId="urn:microsoft.com/office/officeart/2005/8/layout/radial6"/>
    <dgm:cxn modelId="{169E3BEB-75A2-4E41-A5A1-0E4C7055CFE1}" type="presParOf" srcId="{8817E55F-E3F5-4BCA-9CBE-65A274C8732F}" destId="{D7D13C5B-9157-4460-A875-C997FFB24964}" srcOrd="7" destOrd="0" presId="urn:microsoft.com/office/officeart/2005/8/layout/radial6"/>
    <dgm:cxn modelId="{1DD6F308-DF83-42D9-B324-F660459235AB}" type="presParOf" srcId="{8817E55F-E3F5-4BCA-9CBE-65A274C8732F}" destId="{CF941F48-CF41-40FA-B87F-44E24C81DBE2}" srcOrd="8" destOrd="0" presId="urn:microsoft.com/office/officeart/2005/8/layout/radial6"/>
    <dgm:cxn modelId="{27C435E2-56BC-4F67-BD81-EA132495DDE4}" type="presParOf" srcId="{8817E55F-E3F5-4BCA-9CBE-65A274C8732F}" destId="{B8776AD6-9A4B-420A-9250-3F6894CF263E}" srcOrd="9" destOrd="0" presId="urn:microsoft.com/office/officeart/2005/8/layout/radial6"/>
    <dgm:cxn modelId="{E71A97B6-F6C9-49EA-A25D-45CF236847A7}" type="presParOf" srcId="{8817E55F-E3F5-4BCA-9CBE-65A274C8732F}" destId="{333983A5-754A-46FE-9115-04AEC4A93DD7}" srcOrd="10" destOrd="0" presId="urn:microsoft.com/office/officeart/2005/8/layout/radial6"/>
    <dgm:cxn modelId="{AAC0DC0C-B843-4782-AEEC-85BB30326D92}" type="presParOf" srcId="{8817E55F-E3F5-4BCA-9CBE-65A274C8732F}" destId="{16491031-0208-4C36-85A4-62710897DD88}" srcOrd="11" destOrd="0" presId="urn:microsoft.com/office/officeart/2005/8/layout/radial6"/>
    <dgm:cxn modelId="{C8A1D739-35CD-472D-A2A9-DF2FB4CB200B}" type="presParOf" srcId="{8817E55F-E3F5-4BCA-9CBE-65A274C8732F}" destId="{7FCC1F1B-45F0-49E3-8B5F-12A984189CA7}" srcOrd="12" destOrd="0" presId="urn:microsoft.com/office/officeart/2005/8/layout/radial6"/>
    <dgm:cxn modelId="{B8F1B0C8-C6C6-4E12-800A-86F226707CE8}" type="presParOf" srcId="{8817E55F-E3F5-4BCA-9CBE-65A274C8732F}" destId="{51F60868-6D06-40A4-83ED-65732113841B}" srcOrd="13" destOrd="0" presId="urn:microsoft.com/office/officeart/2005/8/layout/radial6"/>
    <dgm:cxn modelId="{65EFBF4A-00F5-4D7F-B1EF-D4E7E84A07A1}" type="presParOf" srcId="{8817E55F-E3F5-4BCA-9CBE-65A274C8732F}" destId="{1F66FCBD-0AC3-48ED-BDE5-F0740C33B23C}" srcOrd="14" destOrd="0" presId="urn:microsoft.com/office/officeart/2005/8/layout/radial6"/>
    <dgm:cxn modelId="{08B17AF8-130E-4947-9AFE-93DF07DEC477}" type="presParOf" srcId="{8817E55F-E3F5-4BCA-9CBE-65A274C8732F}" destId="{E9B42962-B00D-4CA9-86EC-F0EC3D15B2E5}" srcOrd="15" destOrd="0" presId="urn:microsoft.com/office/officeart/2005/8/layout/radial6"/>
    <dgm:cxn modelId="{191BD1D4-48DB-42CF-BBE8-4DE9DB20FDCF}" type="presParOf" srcId="{8817E55F-E3F5-4BCA-9CBE-65A274C8732F}" destId="{80FF1F50-C0B8-4A90-857A-FA53C8B956DC}" srcOrd="16" destOrd="0" presId="urn:microsoft.com/office/officeart/2005/8/layout/radial6"/>
    <dgm:cxn modelId="{95BDDBD2-5F44-4105-A1A1-9650198F5A10}" type="presParOf" srcId="{8817E55F-E3F5-4BCA-9CBE-65A274C8732F}" destId="{62654332-0573-4D8F-875C-595B8A37CE26}" srcOrd="17" destOrd="0" presId="urn:microsoft.com/office/officeart/2005/8/layout/radial6"/>
    <dgm:cxn modelId="{53749914-7425-4F3E-8258-F9E91AFF8A23}" type="presParOf" srcId="{8817E55F-E3F5-4BCA-9CBE-65A274C8732F}" destId="{FA2DF69F-F633-4C36-8584-BD0152014F1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BDC69-2E02-49DB-808C-45E8EE22BB5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65F1BC-C99D-440B-A836-ECE71C72943C}">
      <dgm:prSet phldrT="[Text]"/>
      <dgm:spPr/>
      <dgm:t>
        <a:bodyPr/>
        <a:lstStyle/>
        <a:p>
          <a:r>
            <a:rPr lang="en-US" dirty="0" smtClean="0"/>
            <a:t>Value Addition </a:t>
          </a:r>
          <a:endParaRPr lang="en-US" dirty="0"/>
        </a:p>
      </dgm:t>
    </dgm:pt>
    <dgm:pt modelId="{0FC6E740-E68C-43D5-9C07-43F241B3B096}" type="parTrans" cxnId="{18A786B0-9CB3-4D0E-A140-66CBCA9E46A5}">
      <dgm:prSet/>
      <dgm:spPr/>
      <dgm:t>
        <a:bodyPr/>
        <a:lstStyle/>
        <a:p>
          <a:endParaRPr lang="en-US"/>
        </a:p>
      </dgm:t>
    </dgm:pt>
    <dgm:pt modelId="{1FD2EE0E-D0DD-4AE8-8E63-279EF3918397}" type="sibTrans" cxnId="{18A786B0-9CB3-4D0E-A140-66CBCA9E46A5}">
      <dgm:prSet/>
      <dgm:spPr/>
      <dgm:t>
        <a:bodyPr/>
        <a:lstStyle/>
        <a:p>
          <a:endParaRPr lang="en-US"/>
        </a:p>
      </dgm:t>
    </dgm:pt>
    <dgm:pt modelId="{5704C4A6-8486-4C1B-AC73-2B90AD0E58E1}">
      <dgm:prSet phldrT="[Text]" custT="1"/>
      <dgm:spPr/>
      <dgm:t>
        <a:bodyPr/>
        <a:lstStyle/>
        <a:p>
          <a:r>
            <a:rPr lang="en-US" sz="1200" dirty="0" smtClean="0"/>
            <a:t>Bandwidth Control</a:t>
          </a:r>
          <a:endParaRPr lang="en-US" sz="1200" dirty="0"/>
        </a:p>
      </dgm:t>
    </dgm:pt>
    <dgm:pt modelId="{40315D65-E09D-43BB-8024-75820697AB3B}" type="sibTrans" cxnId="{5BB8EFEB-2CA3-4ADF-A01B-279EBE95B231}">
      <dgm:prSet/>
      <dgm:spPr/>
      <dgm:t>
        <a:bodyPr/>
        <a:lstStyle/>
        <a:p>
          <a:endParaRPr lang="en-US"/>
        </a:p>
      </dgm:t>
    </dgm:pt>
    <dgm:pt modelId="{16552745-A9EB-49F1-B84F-1F629ABDF2EE}" type="parTrans" cxnId="{5BB8EFEB-2CA3-4ADF-A01B-279EBE95B231}">
      <dgm:prSet/>
      <dgm:spPr/>
      <dgm:t>
        <a:bodyPr/>
        <a:lstStyle/>
        <a:p>
          <a:endParaRPr lang="en-US"/>
        </a:p>
      </dgm:t>
    </dgm:pt>
    <dgm:pt modelId="{947BA273-227D-4B4C-B53D-135F4047E67B}">
      <dgm:prSet phldrT="[Text]" custT="1"/>
      <dgm:spPr/>
      <dgm:t>
        <a:bodyPr/>
        <a:lstStyle/>
        <a:p>
          <a:r>
            <a:rPr lang="en-US" sz="1200" dirty="0" smtClean="0"/>
            <a:t>Monitoring &amp; Alerts </a:t>
          </a:r>
          <a:endParaRPr lang="en-US" sz="1200" dirty="0"/>
        </a:p>
      </dgm:t>
    </dgm:pt>
    <dgm:pt modelId="{3B1A3B7B-421B-4742-8FE2-EB72691ACF93}" type="parTrans" cxnId="{64B5B373-F33D-4CC2-BA82-FF995D1E2CFB}">
      <dgm:prSet/>
      <dgm:spPr/>
      <dgm:t>
        <a:bodyPr/>
        <a:lstStyle/>
        <a:p>
          <a:endParaRPr lang="en-US"/>
        </a:p>
      </dgm:t>
    </dgm:pt>
    <dgm:pt modelId="{407400C7-DF41-4B23-BBC4-6E177F27F849}" type="sibTrans" cxnId="{64B5B373-F33D-4CC2-BA82-FF995D1E2CFB}">
      <dgm:prSet/>
      <dgm:spPr/>
      <dgm:t>
        <a:bodyPr/>
        <a:lstStyle/>
        <a:p>
          <a:endParaRPr lang="en-US"/>
        </a:p>
      </dgm:t>
    </dgm:pt>
    <dgm:pt modelId="{1C0D5507-6FDE-45BC-B25E-C3F74AC2E5F8}">
      <dgm:prSet phldrT="[Text]" custT="1"/>
      <dgm:spPr/>
      <dgm:t>
        <a:bodyPr/>
        <a:lstStyle/>
        <a:p>
          <a:r>
            <a:rPr lang="en-US" sz="1200" dirty="0" smtClean="0"/>
            <a:t>Captive portals</a:t>
          </a:r>
          <a:endParaRPr lang="en-US" sz="1200" dirty="0"/>
        </a:p>
      </dgm:t>
    </dgm:pt>
    <dgm:pt modelId="{AD1313FD-F912-4B9C-BE00-682AD7949469}" type="sibTrans" cxnId="{E779327B-DC11-4581-AC63-3D796B9F7BB3}">
      <dgm:prSet/>
      <dgm:spPr/>
      <dgm:t>
        <a:bodyPr/>
        <a:lstStyle/>
        <a:p>
          <a:endParaRPr lang="en-US"/>
        </a:p>
      </dgm:t>
    </dgm:pt>
    <dgm:pt modelId="{70ADCF03-E967-4568-A9CE-4FB239B4E497}" type="parTrans" cxnId="{E779327B-DC11-4581-AC63-3D796B9F7BB3}">
      <dgm:prSet/>
      <dgm:spPr/>
      <dgm:t>
        <a:bodyPr/>
        <a:lstStyle/>
        <a:p>
          <a:endParaRPr lang="en-US"/>
        </a:p>
      </dgm:t>
    </dgm:pt>
    <dgm:pt modelId="{08751990-4B28-45B7-9A98-9D128D2AAA05}">
      <dgm:prSet phldrT="[Text]" custT="1"/>
      <dgm:spPr/>
      <dgm:t>
        <a:bodyPr/>
        <a:lstStyle/>
        <a:p>
          <a:r>
            <a:rPr lang="en-US" sz="1200" dirty="0" smtClean="0"/>
            <a:t>Monetize Hotspots</a:t>
          </a:r>
          <a:endParaRPr lang="en-US" sz="1200" dirty="0"/>
        </a:p>
      </dgm:t>
    </dgm:pt>
    <dgm:pt modelId="{2A7CBEF6-8D59-42E2-8269-FC6993EF1E08}" type="sibTrans" cxnId="{1566E271-FCBF-4337-8ACF-A6DE4B324DB2}">
      <dgm:prSet/>
      <dgm:spPr/>
      <dgm:t>
        <a:bodyPr/>
        <a:lstStyle/>
        <a:p>
          <a:endParaRPr lang="en-US"/>
        </a:p>
      </dgm:t>
    </dgm:pt>
    <dgm:pt modelId="{80ADD7AD-0C13-4431-B0B1-21A1185ABF85}" type="parTrans" cxnId="{1566E271-FCBF-4337-8ACF-A6DE4B324DB2}">
      <dgm:prSet/>
      <dgm:spPr/>
      <dgm:t>
        <a:bodyPr/>
        <a:lstStyle/>
        <a:p>
          <a:endParaRPr lang="en-US"/>
        </a:p>
      </dgm:t>
    </dgm:pt>
    <dgm:pt modelId="{62783855-8DBE-465F-A98D-04C738A3CDA4}">
      <dgm:prSet phldrT="[Text]" custT="1"/>
      <dgm:spPr/>
      <dgm:t>
        <a:bodyPr/>
        <a:lstStyle/>
        <a:p>
          <a:r>
            <a:rPr lang="en-US" sz="1200" dirty="0" smtClean="0"/>
            <a:t>Central Mgmt</a:t>
          </a:r>
          <a:endParaRPr lang="en-US" sz="1200" dirty="0"/>
        </a:p>
      </dgm:t>
    </dgm:pt>
    <dgm:pt modelId="{59E0C1F0-D3DC-49AD-84A1-11E2967D2BE7}" type="parTrans" cxnId="{B3B3FCCB-A618-4C30-B407-A12B9275A340}">
      <dgm:prSet/>
      <dgm:spPr/>
      <dgm:t>
        <a:bodyPr/>
        <a:lstStyle/>
        <a:p>
          <a:endParaRPr lang="en-US"/>
        </a:p>
      </dgm:t>
    </dgm:pt>
    <dgm:pt modelId="{941E8148-6B15-4B76-87B5-A98C92C29623}" type="sibTrans" cxnId="{B3B3FCCB-A618-4C30-B407-A12B9275A340}">
      <dgm:prSet/>
      <dgm:spPr/>
      <dgm:t>
        <a:bodyPr/>
        <a:lstStyle/>
        <a:p>
          <a:endParaRPr lang="en-US"/>
        </a:p>
      </dgm:t>
    </dgm:pt>
    <dgm:pt modelId="{C8BC4330-C26F-4C6C-B4E5-2FFD1647ACF3}">
      <dgm:prSet phldrT="[Text]" custT="1"/>
      <dgm:spPr/>
      <dgm:t>
        <a:bodyPr/>
        <a:lstStyle/>
        <a:p>
          <a:r>
            <a:rPr lang="en-US" sz="1200" dirty="0" smtClean="0"/>
            <a:t>27x7 Help Desk Support</a:t>
          </a:r>
          <a:endParaRPr lang="en-US" sz="1200" dirty="0"/>
        </a:p>
      </dgm:t>
    </dgm:pt>
    <dgm:pt modelId="{34E7C772-92DA-44B3-974F-1F0E21C31277}" type="parTrans" cxnId="{19105916-296C-4B6E-8B51-355F0997C9D4}">
      <dgm:prSet/>
      <dgm:spPr/>
      <dgm:t>
        <a:bodyPr/>
        <a:lstStyle/>
        <a:p>
          <a:endParaRPr lang="en-US"/>
        </a:p>
      </dgm:t>
    </dgm:pt>
    <dgm:pt modelId="{AB490920-47B0-48F2-94B6-654B2FE8AE46}" type="sibTrans" cxnId="{19105916-296C-4B6E-8B51-355F0997C9D4}">
      <dgm:prSet/>
      <dgm:spPr/>
      <dgm:t>
        <a:bodyPr/>
        <a:lstStyle/>
        <a:p>
          <a:endParaRPr lang="en-US"/>
        </a:p>
      </dgm:t>
    </dgm:pt>
    <dgm:pt modelId="{8817E55F-E3F5-4BCA-9CBE-65A274C8732F}" type="pres">
      <dgm:prSet presAssocID="{B15BDC69-2E02-49DB-808C-45E8EE22BB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B410B-F583-4F49-8BAE-A7396051A702}" type="pres">
      <dgm:prSet presAssocID="{E165F1BC-C99D-440B-A836-ECE71C72943C}" presName="centerShape" presStyleLbl="node0" presStyleIdx="0" presStyleCnt="1"/>
      <dgm:spPr/>
      <dgm:t>
        <a:bodyPr/>
        <a:lstStyle/>
        <a:p>
          <a:endParaRPr lang="en-US"/>
        </a:p>
      </dgm:t>
    </dgm:pt>
    <dgm:pt modelId="{49BE5963-8696-4BCD-91E7-2949780EB851}" type="pres">
      <dgm:prSet presAssocID="{5704C4A6-8486-4C1B-AC73-2B90AD0E58E1}" presName="node" presStyleLbl="node1" presStyleIdx="0" presStyleCnt="6" custScaleX="121021" custScaleY="128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4B4A6-1386-47D4-A922-CCB19ABC501E}" type="pres">
      <dgm:prSet presAssocID="{5704C4A6-8486-4C1B-AC73-2B90AD0E58E1}" presName="dummy" presStyleCnt="0"/>
      <dgm:spPr/>
    </dgm:pt>
    <dgm:pt modelId="{6377DD9C-68B3-4B3A-B0B0-34EFBA5076FD}" type="pres">
      <dgm:prSet presAssocID="{40315D65-E09D-43BB-8024-75820697AB3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5FF6FCE4-1ABA-4FAE-86C7-11831786BDA4}" type="pres">
      <dgm:prSet presAssocID="{62783855-8DBE-465F-A98D-04C738A3CDA4}" presName="node" presStyleLbl="node1" presStyleIdx="1" presStyleCnt="6" custScaleX="119800" custScaleY="128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15BC6-6944-4B16-8214-6D5D6C4CF1B2}" type="pres">
      <dgm:prSet presAssocID="{62783855-8DBE-465F-A98D-04C738A3CDA4}" presName="dummy" presStyleCnt="0"/>
      <dgm:spPr/>
    </dgm:pt>
    <dgm:pt modelId="{55F87259-FDA4-4D5D-921B-DF6EF0DB0EB7}" type="pres">
      <dgm:prSet presAssocID="{941E8148-6B15-4B76-87B5-A98C92C29623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6E2899A-C9F1-46FA-9C7F-20929095C92E}" type="pres">
      <dgm:prSet presAssocID="{947BA273-227D-4B4C-B53D-135F4047E67B}" presName="node" presStyleLbl="node1" presStyleIdx="2" presStyleCnt="6" custScaleX="123722" custScaleY="131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D42D2-ADE8-4876-BB77-913F07F45ED4}" type="pres">
      <dgm:prSet presAssocID="{947BA273-227D-4B4C-B53D-135F4047E67B}" presName="dummy" presStyleCnt="0"/>
      <dgm:spPr/>
    </dgm:pt>
    <dgm:pt modelId="{E81534CC-C26D-423E-8E8F-2D8D6C5BCBDB}" type="pres">
      <dgm:prSet presAssocID="{407400C7-DF41-4B23-BBC4-6E177F27F84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D7D13C5B-9157-4460-A875-C997FFB24964}" type="pres">
      <dgm:prSet presAssocID="{1C0D5507-6FDE-45BC-B25E-C3F74AC2E5F8}" presName="node" presStyleLbl="node1" presStyleIdx="3" presStyleCnt="6" custScaleX="119153" custScaleY="124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41F48-CF41-40FA-B87F-44E24C81DBE2}" type="pres">
      <dgm:prSet presAssocID="{1C0D5507-6FDE-45BC-B25E-C3F74AC2E5F8}" presName="dummy" presStyleCnt="0"/>
      <dgm:spPr/>
    </dgm:pt>
    <dgm:pt modelId="{B8776AD6-9A4B-420A-9250-3F6894CF263E}" type="pres">
      <dgm:prSet presAssocID="{AD1313FD-F912-4B9C-BE00-682AD7949469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1F60868-6D06-40A4-83ED-65732113841B}" type="pres">
      <dgm:prSet presAssocID="{08751990-4B28-45B7-9A98-9D128D2AAA05}" presName="node" presStyleLbl="node1" presStyleIdx="4" presStyleCnt="6" custScaleX="121323" custScaleY="115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6FCBD-0AC3-48ED-BDE5-F0740C33B23C}" type="pres">
      <dgm:prSet presAssocID="{08751990-4B28-45B7-9A98-9D128D2AAA05}" presName="dummy" presStyleCnt="0"/>
      <dgm:spPr/>
    </dgm:pt>
    <dgm:pt modelId="{E9B42962-B00D-4CA9-86EC-F0EC3D15B2E5}" type="pres">
      <dgm:prSet presAssocID="{2A7CBEF6-8D59-42E2-8269-FC6993EF1E08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A6D2260-304F-41F3-8667-F3F4A6D95CEE}" type="pres">
      <dgm:prSet presAssocID="{C8BC4330-C26F-4C6C-B4E5-2FFD1647ACF3}" presName="node" presStyleLbl="node1" presStyleIdx="5" presStyleCnt="6" custScaleX="117587" custScaleY="115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E835C-6FFE-4699-A412-152D1D868E32}" type="pres">
      <dgm:prSet presAssocID="{C8BC4330-C26F-4C6C-B4E5-2FFD1647ACF3}" presName="dummy" presStyleCnt="0"/>
      <dgm:spPr/>
    </dgm:pt>
    <dgm:pt modelId="{9C0E7902-26DB-4796-9600-3F26ACF550AA}" type="pres">
      <dgm:prSet presAssocID="{AB490920-47B0-48F2-94B6-654B2FE8AE46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19105916-296C-4B6E-8B51-355F0997C9D4}" srcId="{E165F1BC-C99D-440B-A836-ECE71C72943C}" destId="{C8BC4330-C26F-4C6C-B4E5-2FFD1647ACF3}" srcOrd="5" destOrd="0" parTransId="{34E7C772-92DA-44B3-974F-1F0E21C31277}" sibTransId="{AB490920-47B0-48F2-94B6-654B2FE8AE46}"/>
    <dgm:cxn modelId="{1896C690-6832-47F7-B9FE-A720335DEE92}" type="presOf" srcId="{1C0D5507-6FDE-45BC-B25E-C3F74AC2E5F8}" destId="{D7D13C5B-9157-4460-A875-C997FFB24964}" srcOrd="0" destOrd="0" presId="urn:microsoft.com/office/officeart/2005/8/layout/radial6"/>
    <dgm:cxn modelId="{C2F83070-2675-406E-A6E5-52940B9F9EA4}" type="presOf" srcId="{AB490920-47B0-48F2-94B6-654B2FE8AE46}" destId="{9C0E7902-26DB-4796-9600-3F26ACF550AA}" srcOrd="0" destOrd="0" presId="urn:microsoft.com/office/officeart/2005/8/layout/radial6"/>
    <dgm:cxn modelId="{3D393EA8-6790-4D46-8B00-B825A1CFB212}" type="presOf" srcId="{AD1313FD-F912-4B9C-BE00-682AD7949469}" destId="{B8776AD6-9A4B-420A-9250-3F6894CF263E}" srcOrd="0" destOrd="0" presId="urn:microsoft.com/office/officeart/2005/8/layout/radial6"/>
    <dgm:cxn modelId="{EC02916F-6355-4E5C-8907-88ED8AFB0C4F}" type="presOf" srcId="{2A7CBEF6-8D59-42E2-8269-FC6993EF1E08}" destId="{E9B42962-B00D-4CA9-86EC-F0EC3D15B2E5}" srcOrd="0" destOrd="0" presId="urn:microsoft.com/office/officeart/2005/8/layout/radial6"/>
    <dgm:cxn modelId="{D91C3C65-99F0-49E3-90E3-BD532E78EEE7}" type="presOf" srcId="{E165F1BC-C99D-440B-A836-ECE71C72943C}" destId="{94EB410B-F583-4F49-8BAE-A7396051A702}" srcOrd="0" destOrd="0" presId="urn:microsoft.com/office/officeart/2005/8/layout/radial6"/>
    <dgm:cxn modelId="{846338B7-11FA-478F-92DA-8E5D25DAF66E}" type="presOf" srcId="{5704C4A6-8486-4C1B-AC73-2B90AD0E58E1}" destId="{49BE5963-8696-4BCD-91E7-2949780EB851}" srcOrd="0" destOrd="0" presId="urn:microsoft.com/office/officeart/2005/8/layout/radial6"/>
    <dgm:cxn modelId="{619708A7-1122-47A3-BAD4-89BD8CC6BC50}" type="presOf" srcId="{947BA273-227D-4B4C-B53D-135F4047E67B}" destId="{66E2899A-C9F1-46FA-9C7F-20929095C92E}" srcOrd="0" destOrd="0" presId="urn:microsoft.com/office/officeart/2005/8/layout/radial6"/>
    <dgm:cxn modelId="{CF7F8815-4600-47BF-BCF3-F0BE9F3E8AE0}" type="presOf" srcId="{62783855-8DBE-465F-A98D-04C738A3CDA4}" destId="{5FF6FCE4-1ABA-4FAE-86C7-11831786BDA4}" srcOrd="0" destOrd="0" presId="urn:microsoft.com/office/officeart/2005/8/layout/radial6"/>
    <dgm:cxn modelId="{5BB8EFEB-2CA3-4ADF-A01B-279EBE95B231}" srcId="{E165F1BC-C99D-440B-A836-ECE71C72943C}" destId="{5704C4A6-8486-4C1B-AC73-2B90AD0E58E1}" srcOrd="0" destOrd="0" parTransId="{16552745-A9EB-49F1-B84F-1F629ABDF2EE}" sibTransId="{40315D65-E09D-43BB-8024-75820697AB3B}"/>
    <dgm:cxn modelId="{BAEC0DF7-6B79-4255-B595-ACE9887C6281}" type="presOf" srcId="{08751990-4B28-45B7-9A98-9D128D2AAA05}" destId="{51F60868-6D06-40A4-83ED-65732113841B}" srcOrd="0" destOrd="0" presId="urn:microsoft.com/office/officeart/2005/8/layout/radial6"/>
    <dgm:cxn modelId="{2BE022A5-5B5E-41B7-8EE1-18F4B65BE2C0}" type="presOf" srcId="{407400C7-DF41-4B23-BBC4-6E177F27F849}" destId="{E81534CC-C26D-423E-8E8F-2D8D6C5BCBDB}" srcOrd="0" destOrd="0" presId="urn:microsoft.com/office/officeart/2005/8/layout/radial6"/>
    <dgm:cxn modelId="{E779327B-DC11-4581-AC63-3D796B9F7BB3}" srcId="{E165F1BC-C99D-440B-A836-ECE71C72943C}" destId="{1C0D5507-6FDE-45BC-B25E-C3F74AC2E5F8}" srcOrd="3" destOrd="0" parTransId="{70ADCF03-E967-4568-A9CE-4FB239B4E497}" sibTransId="{AD1313FD-F912-4B9C-BE00-682AD7949469}"/>
    <dgm:cxn modelId="{18A786B0-9CB3-4D0E-A140-66CBCA9E46A5}" srcId="{B15BDC69-2E02-49DB-808C-45E8EE22BB54}" destId="{E165F1BC-C99D-440B-A836-ECE71C72943C}" srcOrd="0" destOrd="0" parTransId="{0FC6E740-E68C-43D5-9C07-43F241B3B096}" sibTransId="{1FD2EE0E-D0DD-4AE8-8E63-279EF3918397}"/>
    <dgm:cxn modelId="{40AD60DB-E800-494F-8949-AAF797EB6854}" type="presOf" srcId="{40315D65-E09D-43BB-8024-75820697AB3B}" destId="{6377DD9C-68B3-4B3A-B0B0-34EFBA5076FD}" srcOrd="0" destOrd="0" presId="urn:microsoft.com/office/officeart/2005/8/layout/radial6"/>
    <dgm:cxn modelId="{4811985A-F380-4C9E-99C1-A53CA19688B4}" type="presOf" srcId="{B15BDC69-2E02-49DB-808C-45E8EE22BB54}" destId="{8817E55F-E3F5-4BCA-9CBE-65A274C8732F}" srcOrd="0" destOrd="0" presId="urn:microsoft.com/office/officeart/2005/8/layout/radial6"/>
    <dgm:cxn modelId="{CF9844EC-BE9E-44C9-88DE-CC0B91A8B9B7}" type="presOf" srcId="{C8BC4330-C26F-4C6C-B4E5-2FFD1647ACF3}" destId="{2A6D2260-304F-41F3-8667-F3F4A6D95CEE}" srcOrd="0" destOrd="0" presId="urn:microsoft.com/office/officeart/2005/8/layout/radial6"/>
    <dgm:cxn modelId="{1566E271-FCBF-4337-8ACF-A6DE4B324DB2}" srcId="{E165F1BC-C99D-440B-A836-ECE71C72943C}" destId="{08751990-4B28-45B7-9A98-9D128D2AAA05}" srcOrd="4" destOrd="0" parTransId="{80ADD7AD-0C13-4431-B0B1-21A1185ABF85}" sibTransId="{2A7CBEF6-8D59-42E2-8269-FC6993EF1E08}"/>
    <dgm:cxn modelId="{B3B3FCCB-A618-4C30-B407-A12B9275A340}" srcId="{E165F1BC-C99D-440B-A836-ECE71C72943C}" destId="{62783855-8DBE-465F-A98D-04C738A3CDA4}" srcOrd="1" destOrd="0" parTransId="{59E0C1F0-D3DC-49AD-84A1-11E2967D2BE7}" sibTransId="{941E8148-6B15-4B76-87B5-A98C92C29623}"/>
    <dgm:cxn modelId="{AB7816FA-4ABE-4A8A-8FDA-3E4812F75BC9}" type="presOf" srcId="{941E8148-6B15-4B76-87B5-A98C92C29623}" destId="{55F87259-FDA4-4D5D-921B-DF6EF0DB0EB7}" srcOrd="0" destOrd="0" presId="urn:microsoft.com/office/officeart/2005/8/layout/radial6"/>
    <dgm:cxn modelId="{64B5B373-F33D-4CC2-BA82-FF995D1E2CFB}" srcId="{E165F1BC-C99D-440B-A836-ECE71C72943C}" destId="{947BA273-227D-4B4C-B53D-135F4047E67B}" srcOrd="2" destOrd="0" parTransId="{3B1A3B7B-421B-4742-8FE2-EB72691ACF93}" sibTransId="{407400C7-DF41-4B23-BBC4-6E177F27F849}"/>
    <dgm:cxn modelId="{43F3D794-71A3-4B3C-A412-BCE6EB76C49C}" type="presParOf" srcId="{8817E55F-E3F5-4BCA-9CBE-65A274C8732F}" destId="{94EB410B-F583-4F49-8BAE-A7396051A702}" srcOrd="0" destOrd="0" presId="urn:microsoft.com/office/officeart/2005/8/layout/radial6"/>
    <dgm:cxn modelId="{2A2AFD02-ED50-46F0-A431-238B2ECFD138}" type="presParOf" srcId="{8817E55F-E3F5-4BCA-9CBE-65A274C8732F}" destId="{49BE5963-8696-4BCD-91E7-2949780EB851}" srcOrd="1" destOrd="0" presId="urn:microsoft.com/office/officeart/2005/8/layout/radial6"/>
    <dgm:cxn modelId="{9ABDD207-4F7B-4A92-979D-4360A663B5C0}" type="presParOf" srcId="{8817E55F-E3F5-4BCA-9CBE-65A274C8732F}" destId="{E854B4A6-1386-47D4-A922-CCB19ABC501E}" srcOrd="2" destOrd="0" presId="urn:microsoft.com/office/officeart/2005/8/layout/radial6"/>
    <dgm:cxn modelId="{FA2B9FF7-1F11-4903-BFEB-78228E0D4C4B}" type="presParOf" srcId="{8817E55F-E3F5-4BCA-9CBE-65A274C8732F}" destId="{6377DD9C-68B3-4B3A-B0B0-34EFBA5076FD}" srcOrd="3" destOrd="0" presId="urn:microsoft.com/office/officeart/2005/8/layout/radial6"/>
    <dgm:cxn modelId="{7FA4EFEC-D5F1-4068-9901-2E6D524C2E38}" type="presParOf" srcId="{8817E55F-E3F5-4BCA-9CBE-65A274C8732F}" destId="{5FF6FCE4-1ABA-4FAE-86C7-11831786BDA4}" srcOrd="4" destOrd="0" presId="urn:microsoft.com/office/officeart/2005/8/layout/radial6"/>
    <dgm:cxn modelId="{7376897A-FFDA-42F5-9C2C-BB8123DF93D9}" type="presParOf" srcId="{8817E55F-E3F5-4BCA-9CBE-65A274C8732F}" destId="{01615BC6-6944-4B16-8214-6D5D6C4CF1B2}" srcOrd="5" destOrd="0" presId="urn:microsoft.com/office/officeart/2005/8/layout/radial6"/>
    <dgm:cxn modelId="{AB1F151D-044A-4BDB-B124-CA6C4AF0912C}" type="presParOf" srcId="{8817E55F-E3F5-4BCA-9CBE-65A274C8732F}" destId="{55F87259-FDA4-4D5D-921B-DF6EF0DB0EB7}" srcOrd="6" destOrd="0" presId="urn:microsoft.com/office/officeart/2005/8/layout/radial6"/>
    <dgm:cxn modelId="{B570E3E2-433F-41DE-8716-6DA883CB74C8}" type="presParOf" srcId="{8817E55F-E3F5-4BCA-9CBE-65A274C8732F}" destId="{66E2899A-C9F1-46FA-9C7F-20929095C92E}" srcOrd="7" destOrd="0" presId="urn:microsoft.com/office/officeart/2005/8/layout/radial6"/>
    <dgm:cxn modelId="{6C74A103-667F-42E2-B990-84C50F93B124}" type="presParOf" srcId="{8817E55F-E3F5-4BCA-9CBE-65A274C8732F}" destId="{AB9D42D2-ADE8-4876-BB77-913F07F45ED4}" srcOrd="8" destOrd="0" presId="urn:microsoft.com/office/officeart/2005/8/layout/radial6"/>
    <dgm:cxn modelId="{C9505B96-0F87-4A9D-B4C9-AAD3E933A697}" type="presParOf" srcId="{8817E55F-E3F5-4BCA-9CBE-65A274C8732F}" destId="{E81534CC-C26D-423E-8E8F-2D8D6C5BCBDB}" srcOrd="9" destOrd="0" presId="urn:microsoft.com/office/officeart/2005/8/layout/radial6"/>
    <dgm:cxn modelId="{52A65620-7FA6-473D-A38C-12185C011FFD}" type="presParOf" srcId="{8817E55F-E3F5-4BCA-9CBE-65A274C8732F}" destId="{D7D13C5B-9157-4460-A875-C997FFB24964}" srcOrd="10" destOrd="0" presId="urn:microsoft.com/office/officeart/2005/8/layout/radial6"/>
    <dgm:cxn modelId="{C0406FDB-8125-4DB6-80F2-B04ED9C0EAE2}" type="presParOf" srcId="{8817E55F-E3F5-4BCA-9CBE-65A274C8732F}" destId="{CF941F48-CF41-40FA-B87F-44E24C81DBE2}" srcOrd="11" destOrd="0" presId="urn:microsoft.com/office/officeart/2005/8/layout/radial6"/>
    <dgm:cxn modelId="{63EAB3E1-7146-4907-8BA4-1B69095E14ED}" type="presParOf" srcId="{8817E55F-E3F5-4BCA-9CBE-65A274C8732F}" destId="{B8776AD6-9A4B-420A-9250-3F6894CF263E}" srcOrd="12" destOrd="0" presId="urn:microsoft.com/office/officeart/2005/8/layout/radial6"/>
    <dgm:cxn modelId="{1D9F9DF7-11E7-4457-9B14-95CF8A8F0F06}" type="presParOf" srcId="{8817E55F-E3F5-4BCA-9CBE-65A274C8732F}" destId="{51F60868-6D06-40A4-83ED-65732113841B}" srcOrd="13" destOrd="0" presId="urn:microsoft.com/office/officeart/2005/8/layout/radial6"/>
    <dgm:cxn modelId="{249FB2A3-5EBC-46E3-900E-5B19EFD916CF}" type="presParOf" srcId="{8817E55F-E3F5-4BCA-9CBE-65A274C8732F}" destId="{1F66FCBD-0AC3-48ED-BDE5-F0740C33B23C}" srcOrd="14" destOrd="0" presId="urn:microsoft.com/office/officeart/2005/8/layout/radial6"/>
    <dgm:cxn modelId="{0B721640-7320-4583-8338-293F0CC12872}" type="presParOf" srcId="{8817E55F-E3F5-4BCA-9CBE-65A274C8732F}" destId="{E9B42962-B00D-4CA9-86EC-F0EC3D15B2E5}" srcOrd="15" destOrd="0" presId="urn:microsoft.com/office/officeart/2005/8/layout/radial6"/>
    <dgm:cxn modelId="{A28BDE70-C50A-4C16-896C-DE8DA4C6234E}" type="presParOf" srcId="{8817E55F-E3F5-4BCA-9CBE-65A274C8732F}" destId="{2A6D2260-304F-41F3-8667-F3F4A6D95CEE}" srcOrd="16" destOrd="0" presId="urn:microsoft.com/office/officeart/2005/8/layout/radial6"/>
    <dgm:cxn modelId="{52E84831-844A-4AAD-BDD7-CCFBBE1CDF2B}" type="presParOf" srcId="{8817E55F-E3F5-4BCA-9CBE-65A274C8732F}" destId="{F96E835C-6FFE-4699-A412-152D1D868E32}" srcOrd="17" destOrd="0" presId="urn:microsoft.com/office/officeart/2005/8/layout/radial6"/>
    <dgm:cxn modelId="{7E29F404-C752-4460-938E-52AFDCD4A79D}" type="presParOf" srcId="{8817E55F-E3F5-4BCA-9CBE-65A274C8732F}" destId="{9C0E7902-26DB-4796-9600-3F26ACF550A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2DF69F-F633-4C36-8584-BD0152014F10}">
      <dsp:nvSpPr>
        <dsp:cNvPr id="0" name=""/>
        <dsp:cNvSpPr/>
      </dsp:nvSpPr>
      <dsp:spPr>
        <a:xfrm>
          <a:off x="974853" y="409514"/>
          <a:ext cx="2777818" cy="2777818"/>
        </a:xfrm>
        <a:prstGeom prst="blockArc">
          <a:avLst>
            <a:gd name="adj1" fmla="val 12600000"/>
            <a:gd name="adj2" fmla="val 16200000"/>
            <a:gd name="adj3" fmla="val 45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42962-B00D-4CA9-86EC-F0EC3D15B2E5}">
      <dsp:nvSpPr>
        <dsp:cNvPr id="0" name=""/>
        <dsp:cNvSpPr/>
      </dsp:nvSpPr>
      <dsp:spPr>
        <a:xfrm>
          <a:off x="974853" y="409514"/>
          <a:ext cx="2777818" cy="2777818"/>
        </a:xfrm>
        <a:prstGeom prst="blockArc">
          <a:avLst>
            <a:gd name="adj1" fmla="val 9000000"/>
            <a:gd name="adj2" fmla="val 12600000"/>
            <a:gd name="adj3" fmla="val 45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C1F1B-45F0-49E3-8B5F-12A984189CA7}">
      <dsp:nvSpPr>
        <dsp:cNvPr id="0" name=""/>
        <dsp:cNvSpPr/>
      </dsp:nvSpPr>
      <dsp:spPr>
        <a:xfrm>
          <a:off x="974853" y="409514"/>
          <a:ext cx="2777818" cy="2777818"/>
        </a:xfrm>
        <a:prstGeom prst="blockArc">
          <a:avLst>
            <a:gd name="adj1" fmla="val 5400000"/>
            <a:gd name="adj2" fmla="val 9000000"/>
            <a:gd name="adj3" fmla="val 45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76AD6-9A4B-420A-9250-3F6894CF263E}">
      <dsp:nvSpPr>
        <dsp:cNvPr id="0" name=""/>
        <dsp:cNvSpPr/>
      </dsp:nvSpPr>
      <dsp:spPr>
        <a:xfrm>
          <a:off x="974853" y="409514"/>
          <a:ext cx="2777818" cy="2777818"/>
        </a:xfrm>
        <a:prstGeom prst="blockArc">
          <a:avLst>
            <a:gd name="adj1" fmla="val 1800000"/>
            <a:gd name="adj2" fmla="val 5400000"/>
            <a:gd name="adj3" fmla="val 45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AD4AF-E9B5-46C4-8A28-6333C3C3EB99}">
      <dsp:nvSpPr>
        <dsp:cNvPr id="0" name=""/>
        <dsp:cNvSpPr/>
      </dsp:nvSpPr>
      <dsp:spPr>
        <a:xfrm>
          <a:off x="974853" y="409514"/>
          <a:ext cx="2777818" cy="2777818"/>
        </a:xfrm>
        <a:prstGeom prst="blockArc">
          <a:avLst>
            <a:gd name="adj1" fmla="val 19800000"/>
            <a:gd name="adj2" fmla="val 1800000"/>
            <a:gd name="adj3" fmla="val 45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7DD9C-68B3-4B3A-B0B0-34EFBA5076FD}">
      <dsp:nvSpPr>
        <dsp:cNvPr id="0" name=""/>
        <dsp:cNvSpPr/>
      </dsp:nvSpPr>
      <dsp:spPr>
        <a:xfrm>
          <a:off x="974853" y="409514"/>
          <a:ext cx="2777818" cy="2777818"/>
        </a:xfrm>
        <a:prstGeom prst="blockArc">
          <a:avLst>
            <a:gd name="adj1" fmla="val 16200000"/>
            <a:gd name="adj2" fmla="val 19800000"/>
            <a:gd name="adj3" fmla="val 45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B410B-F583-4F49-8BAE-A7396051A702}">
      <dsp:nvSpPr>
        <dsp:cNvPr id="0" name=""/>
        <dsp:cNvSpPr/>
      </dsp:nvSpPr>
      <dsp:spPr>
        <a:xfrm>
          <a:off x="1742590" y="1177252"/>
          <a:ext cx="1242342" cy="1242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Benefits </a:t>
          </a:r>
          <a:endParaRPr lang="en-US" sz="1800" kern="1200" dirty="0"/>
        </a:p>
      </dsp:txBody>
      <dsp:txXfrm>
        <a:off x="1742590" y="1177252"/>
        <a:ext cx="1242342" cy="1242342"/>
      </dsp:txXfrm>
    </dsp:sp>
    <dsp:sp modelId="{49BE5963-8696-4BCD-91E7-2949780EB851}">
      <dsp:nvSpPr>
        <dsp:cNvPr id="0" name=""/>
        <dsp:cNvSpPr/>
      </dsp:nvSpPr>
      <dsp:spPr>
        <a:xfrm>
          <a:off x="1805670" y="-115639"/>
          <a:ext cx="1116182" cy="1112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Pay as you go model </a:t>
          </a:r>
          <a:endParaRPr lang="en-US" sz="1200" kern="1200" dirty="0"/>
        </a:p>
      </dsp:txBody>
      <dsp:txXfrm>
        <a:off x="1805670" y="-115639"/>
        <a:ext cx="1116182" cy="1112921"/>
      </dsp:txXfrm>
    </dsp:sp>
    <dsp:sp modelId="{D90AA838-A4C7-42C4-8A81-04CC40A4FBA9}">
      <dsp:nvSpPr>
        <dsp:cNvPr id="0" name=""/>
        <dsp:cNvSpPr/>
      </dsp:nvSpPr>
      <dsp:spPr>
        <a:xfrm>
          <a:off x="2938032" y="540803"/>
          <a:ext cx="1202894" cy="11576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Reduces IT Cost </a:t>
          </a:r>
          <a:endParaRPr lang="en-US" sz="1200" kern="1200" dirty="0"/>
        </a:p>
      </dsp:txBody>
      <dsp:txXfrm>
        <a:off x="2938032" y="540803"/>
        <a:ext cx="1202894" cy="1157638"/>
      </dsp:txXfrm>
    </dsp:sp>
    <dsp:sp modelId="{D7D13C5B-9157-4460-A875-C997FFB24964}">
      <dsp:nvSpPr>
        <dsp:cNvPr id="0" name=""/>
        <dsp:cNvSpPr/>
      </dsp:nvSpPr>
      <dsp:spPr>
        <a:xfrm>
          <a:off x="2927466" y="1906023"/>
          <a:ext cx="1224026" cy="1142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White-labeling &amp; Branding</a:t>
          </a:r>
          <a:endParaRPr lang="en-US" sz="1200" kern="1200" dirty="0"/>
        </a:p>
      </dsp:txBody>
      <dsp:txXfrm>
        <a:off x="2927466" y="1906023"/>
        <a:ext cx="1224026" cy="1142402"/>
      </dsp:txXfrm>
    </dsp:sp>
    <dsp:sp modelId="{333983A5-754A-46FE-9115-04AEC4A93DD7}">
      <dsp:nvSpPr>
        <dsp:cNvPr id="0" name=""/>
        <dsp:cNvSpPr/>
      </dsp:nvSpPr>
      <dsp:spPr>
        <a:xfrm>
          <a:off x="1788390" y="2611548"/>
          <a:ext cx="1150742" cy="1088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Intuitive User Interface </a:t>
          </a:r>
          <a:endParaRPr lang="en-US" sz="1200" kern="1200" dirty="0"/>
        </a:p>
      </dsp:txBody>
      <dsp:txXfrm>
        <a:off x="1788390" y="2611548"/>
        <a:ext cx="1150742" cy="1088954"/>
      </dsp:txXfrm>
    </dsp:sp>
    <dsp:sp modelId="{51F60868-6D06-40A4-83ED-65732113841B}">
      <dsp:nvSpPr>
        <dsp:cNvPr id="0" name=""/>
        <dsp:cNvSpPr/>
      </dsp:nvSpPr>
      <dsp:spPr>
        <a:xfrm>
          <a:off x="662742" y="1906023"/>
          <a:ext cx="1050603" cy="1142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Multi-Vendor Support</a:t>
          </a:r>
          <a:endParaRPr lang="en-US" sz="1200" kern="1200" dirty="0"/>
        </a:p>
      </dsp:txBody>
      <dsp:txXfrm>
        <a:off x="662742" y="1906023"/>
        <a:ext cx="1050603" cy="1142402"/>
      </dsp:txXfrm>
    </dsp:sp>
    <dsp:sp modelId="{80FF1F50-C0B8-4A90-857A-FA53C8B956DC}">
      <dsp:nvSpPr>
        <dsp:cNvPr id="0" name=""/>
        <dsp:cNvSpPr/>
      </dsp:nvSpPr>
      <dsp:spPr>
        <a:xfrm>
          <a:off x="649106" y="556252"/>
          <a:ext cx="1077875" cy="1126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Streamline Operations</a:t>
          </a:r>
          <a:endParaRPr lang="en-US" sz="1100" kern="1200" dirty="0"/>
        </a:p>
      </dsp:txBody>
      <dsp:txXfrm>
        <a:off x="649106" y="556252"/>
        <a:ext cx="1077875" cy="11267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0E7902-26DB-4796-9600-3F26ACF550AA}">
      <dsp:nvSpPr>
        <dsp:cNvPr id="0" name=""/>
        <dsp:cNvSpPr/>
      </dsp:nvSpPr>
      <dsp:spPr>
        <a:xfrm>
          <a:off x="1007950" y="411207"/>
          <a:ext cx="2774288" cy="2774288"/>
        </a:xfrm>
        <a:prstGeom prst="blockArc">
          <a:avLst>
            <a:gd name="adj1" fmla="val 12600000"/>
            <a:gd name="adj2" fmla="val 16200000"/>
            <a:gd name="adj3" fmla="val 45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42962-B00D-4CA9-86EC-F0EC3D15B2E5}">
      <dsp:nvSpPr>
        <dsp:cNvPr id="0" name=""/>
        <dsp:cNvSpPr/>
      </dsp:nvSpPr>
      <dsp:spPr>
        <a:xfrm>
          <a:off x="1007950" y="411207"/>
          <a:ext cx="2774288" cy="2774288"/>
        </a:xfrm>
        <a:prstGeom prst="blockArc">
          <a:avLst>
            <a:gd name="adj1" fmla="val 9000000"/>
            <a:gd name="adj2" fmla="val 12600000"/>
            <a:gd name="adj3" fmla="val 45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76AD6-9A4B-420A-9250-3F6894CF263E}">
      <dsp:nvSpPr>
        <dsp:cNvPr id="0" name=""/>
        <dsp:cNvSpPr/>
      </dsp:nvSpPr>
      <dsp:spPr>
        <a:xfrm>
          <a:off x="1007950" y="411207"/>
          <a:ext cx="2774288" cy="2774288"/>
        </a:xfrm>
        <a:prstGeom prst="blockArc">
          <a:avLst>
            <a:gd name="adj1" fmla="val 5400000"/>
            <a:gd name="adj2" fmla="val 9000000"/>
            <a:gd name="adj3" fmla="val 45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534CC-C26D-423E-8E8F-2D8D6C5BCBDB}">
      <dsp:nvSpPr>
        <dsp:cNvPr id="0" name=""/>
        <dsp:cNvSpPr/>
      </dsp:nvSpPr>
      <dsp:spPr>
        <a:xfrm>
          <a:off x="1007950" y="411207"/>
          <a:ext cx="2774288" cy="2774288"/>
        </a:xfrm>
        <a:prstGeom prst="blockArc">
          <a:avLst>
            <a:gd name="adj1" fmla="val 1800000"/>
            <a:gd name="adj2" fmla="val 5400000"/>
            <a:gd name="adj3" fmla="val 45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87259-FDA4-4D5D-921B-DF6EF0DB0EB7}">
      <dsp:nvSpPr>
        <dsp:cNvPr id="0" name=""/>
        <dsp:cNvSpPr/>
      </dsp:nvSpPr>
      <dsp:spPr>
        <a:xfrm>
          <a:off x="1007950" y="411207"/>
          <a:ext cx="2774288" cy="2774288"/>
        </a:xfrm>
        <a:prstGeom prst="blockArc">
          <a:avLst>
            <a:gd name="adj1" fmla="val 19800000"/>
            <a:gd name="adj2" fmla="val 1800000"/>
            <a:gd name="adj3" fmla="val 45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7DD9C-68B3-4B3A-B0B0-34EFBA5076FD}">
      <dsp:nvSpPr>
        <dsp:cNvPr id="0" name=""/>
        <dsp:cNvSpPr/>
      </dsp:nvSpPr>
      <dsp:spPr>
        <a:xfrm>
          <a:off x="1007950" y="411207"/>
          <a:ext cx="2774288" cy="2774288"/>
        </a:xfrm>
        <a:prstGeom prst="blockArc">
          <a:avLst>
            <a:gd name="adj1" fmla="val 16200000"/>
            <a:gd name="adj2" fmla="val 19800000"/>
            <a:gd name="adj3" fmla="val 45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B410B-F583-4F49-8BAE-A7396051A702}">
      <dsp:nvSpPr>
        <dsp:cNvPr id="0" name=""/>
        <dsp:cNvSpPr/>
      </dsp:nvSpPr>
      <dsp:spPr>
        <a:xfrm>
          <a:off x="1775094" y="1178352"/>
          <a:ext cx="1239998" cy="1239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Value Addition </a:t>
          </a:r>
          <a:endParaRPr lang="en-US" sz="1800" kern="1200" dirty="0"/>
        </a:p>
      </dsp:txBody>
      <dsp:txXfrm>
        <a:off x="1775094" y="1178352"/>
        <a:ext cx="1239998" cy="1239998"/>
      </dsp:txXfrm>
    </dsp:sp>
    <dsp:sp modelId="{49BE5963-8696-4BCD-91E7-2949780EB851}">
      <dsp:nvSpPr>
        <dsp:cNvPr id="0" name=""/>
        <dsp:cNvSpPr/>
      </dsp:nvSpPr>
      <dsp:spPr>
        <a:xfrm>
          <a:off x="1869863" y="-113341"/>
          <a:ext cx="1050461" cy="1111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Bandwidth Control</a:t>
          </a:r>
          <a:endParaRPr lang="en-US" sz="1200" kern="1200" dirty="0"/>
        </a:p>
      </dsp:txBody>
      <dsp:txXfrm>
        <a:off x="1869863" y="-113341"/>
        <a:ext cx="1050461" cy="1111594"/>
      </dsp:txXfrm>
    </dsp:sp>
    <dsp:sp modelId="{5FF6FCE4-1ABA-4FAE-86C7-11831786BDA4}">
      <dsp:nvSpPr>
        <dsp:cNvPr id="0" name=""/>
        <dsp:cNvSpPr/>
      </dsp:nvSpPr>
      <dsp:spPr>
        <a:xfrm>
          <a:off x="3049403" y="564406"/>
          <a:ext cx="1039862" cy="1111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Central Mgmt</a:t>
          </a:r>
          <a:endParaRPr lang="en-US" sz="1200" kern="1200" dirty="0"/>
        </a:p>
      </dsp:txBody>
      <dsp:txXfrm>
        <a:off x="3049403" y="564406"/>
        <a:ext cx="1039862" cy="1111993"/>
      </dsp:txXfrm>
    </dsp:sp>
    <dsp:sp modelId="{66E2899A-C9F1-46FA-9C7F-20929095C92E}">
      <dsp:nvSpPr>
        <dsp:cNvPr id="0" name=""/>
        <dsp:cNvSpPr/>
      </dsp:nvSpPr>
      <dsp:spPr>
        <a:xfrm>
          <a:off x="3032381" y="1904596"/>
          <a:ext cx="1073905" cy="1143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Monitoring &amp; Alerts </a:t>
          </a:r>
          <a:endParaRPr lang="en-US" sz="1200" kern="1200" dirty="0"/>
        </a:p>
      </dsp:txBody>
      <dsp:txXfrm>
        <a:off x="3032381" y="1904596"/>
        <a:ext cx="1073905" cy="1143406"/>
      </dsp:txXfrm>
    </dsp:sp>
    <dsp:sp modelId="{D7D13C5B-9157-4460-A875-C997FFB24964}">
      <dsp:nvSpPr>
        <dsp:cNvPr id="0" name=""/>
        <dsp:cNvSpPr/>
      </dsp:nvSpPr>
      <dsp:spPr>
        <a:xfrm>
          <a:off x="1877970" y="2613753"/>
          <a:ext cx="1034246" cy="1080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Captive portals</a:t>
          </a:r>
          <a:endParaRPr lang="en-US" sz="1200" kern="1200" dirty="0"/>
        </a:p>
      </dsp:txBody>
      <dsp:txXfrm>
        <a:off x="1877970" y="2613753"/>
        <a:ext cx="1034246" cy="1080988"/>
      </dsp:txXfrm>
    </dsp:sp>
    <dsp:sp modelId="{51F60868-6D06-40A4-83ED-65732113841B}">
      <dsp:nvSpPr>
        <dsp:cNvPr id="0" name=""/>
        <dsp:cNvSpPr/>
      </dsp:nvSpPr>
      <dsp:spPr>
        <a:xfrm>
          <a:off x="694312" y="1973146"/>
          <a:ext cx="1053082" cy="1006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Monetize Hotspots</a:t>
          </a:r>
          <a:endParaRPr lang="en-US" sz="1200" kern="1200" dirty="0"/>
        </a:p>
      </dsp:txBody>
      <dsp:txXfrm>
        <a:off x="694312" y="1973146"/>
        <a:ext cx="1053082" cy="1006306"/>
      </dsp:txXfrm>
    </dsp:sp>
    <dsp:sp modelId="{2A6D2260-304F-41F3-8667-F3F4A6D95CEE}">
      <dsp:nvSpPr>
        <dsp:cNvPr id="0" name=""/>
        <dsp:cNvSpPr/>
      </dsp:nvSpPr>
      <dsp:spPr>
        <a:xfrm>
          <a:off x="710526" y="617250"/>
          <a:ext cx="1020654" cy="1006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27x7 Help Desk Support</a:t>
          </a:r>
          <a:endParaRPr lang="en-US" sz="1200" kern="1200" dirty="0"/>
        </a:p>
      </dsp:txBody>
      <dsp:txXfrm>
        <a:off x="710526" y="617250"/>
        <a:ext cx="1020654" cy="1006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2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0" y="1090762"/>
            <a:ext cx="8847501" cy="2961974"/>
            <a:chOff x="-8178042" y="-4493254"/>
            <a:chExt cx="19483597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5" y="4278348"/>
            <a:ext cx="5480828" cy="432996"/>
            <a:chOff x="5582264" y="4646737"/>
            <a:chExt cx="5480828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4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0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3" y="2635518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1" y="2924825"/>
            <a:ext cx="6589086" cy="2027267"/>
            <a:chOff x="-9894851" y="-4493254"/>
            <a:chExt cx="21200407" cy="6522739"/>
          </a:xfrm>
        </p:grpSpPr>
        <p:sp>
          <p:nvSpPr>
            <p:cNvPr id="29" name="Shape 29"/>
            <p:cNvSpPr/>
            <p:nvPr/>
          </p:nvSpPr>
          <p:spPr>
            <a:xfrm>
              <a:off x="-9894851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8"/>
            <a:ext cx="40944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7544482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Shape 4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Shape 45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Shape 47"/>
          <p:cNvGrpSpPr/>
          <p:nvPr/>
        </p:nvGrpSpPr>
        <p:grpSpPr>
          <a:xfrm rot="10800000" flipH="1">
            <a:off x="0" y="1090762"/>
            <a:ext cx="8847501" cy="2961974"/>
            <a:chOff x="-8178042" y="-4493254"/>
            <a:chExt cx="19483597" cy="6522736"/>
          </a:xfrm>
        </p:grpSpPr>
        <p:sp>
          <p:nvSpPr>
            <p:cNvPr id="48" name="Shape 48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</a:p>
        </p:txBody>
      </p:sp>
      <p:grpSp>
        <p:nvGrpSpPr>
          <p:cNvPr id="52" name="Shape 52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53" name="Shape 53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4" name="Shape 54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7" name="Shape 57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7"/>
            <a:ext cx="3378300" cy="272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7"/>
            <a:ext cx="3378299" cy="272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104" name="Shape 10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Shape 105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Shape 111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112" name="Shape 112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13" name="Shape 113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1545075"/>
            <a:ext cx="2247900" cy="270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1545075"/>
            <a:ext cx="2247900" cy="270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49" y="1545075"/>
            <a:ext cx="2247900" cy="270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29" cy="670794"/>
            <a:chOff x="5575241" y="4472722"/>
            <a:chExt cx="2202829" cy="670794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wifi-soft.co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0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WIFILAN Cloud</a:t>
            </a:r>
            <a:endParaRPr lang="e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638550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MANAGEMENT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  <p:grpSp>
        <p:nvGrpSpPr>
          <p:cNvPr id="2" name="Shape 239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1428750"/>
          <a:ext cx="7772400" cy="3352800"/>
        </p:xfrm>
        <a:graphic>
          <a:graphicData uri="http://schemas.openxmlformats.org/drawingml/2006/table">
            <a:tbl>
              <a:tblPr firstRow="1" bandRow="1">
                <a:tableStyleId>{B0C27249-25A1-4528-AB13-5B570D61578B}</a:tableStyleId>
              </a:tblPr>
              <a:tblGrid>
                <a:gridCol w="2590800"/>
                <a:gridCol w="2590800"/>
                <a:gridCol w="2590800"/>
              </a:tblGrid>
              <a:tr h="3352800">
                <a:tc>
                  <a:txBody>
                    <a:bodyPr/>
                    <a:lstStyle/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Rishi Ghare </a:t>
                      </a:r>
                    </a:p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Co-Founder/CEO</a:t>
                      </a:r>
                    </a:p>
                    <a:p>
                      <a:pPr marL="457200" lvl="1" indent="-228600" algn="l">
                        <a:buFont typeface="Wingdings" pitchFamily="2" charset="2"/>
                        <a:buChar char="Ø"/>
                      </a:pPr>
                      <a:r>
                        <a:rPr lang="en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21</a:t>
                      </a:r>
                      <a:r>
                        <a:rPr lang="en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 years industry experience</a:t>
                      </a:r>
                      <a:endParaRPr lang="en" sz="1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</a:endParaRPr>
                    </a:p>
                    <a:p>
                      <a:pPr marL="457200" lvl="1" indent="-228600" algn="l">
                        <a:buFont typeface="Wingdings" pitchFamily="2" charset="2"/>
                        <a:buChar char="Ø"/>
                      </a:pPr>
                      <a:r>
                        <a:rPr lang="en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15 years WiFi experience</a:t>
                      </a:r>
                    </a:p>
                    <a:p>
                      <a:pPr marL="457200" lvl="1" indent="-228600" algn="l">
                        <a:buFont typeface="Wingdings" pitchFamily="2" charset="2"/>
                        <a:buChar char="Ø"/>
                      </a:pPr>
                      <a:r>
                        <a:rPr lang="en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MS – U-Texas, B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t</a:t>
                      </a:r>
                      <a:r>
                        <a:rPr lang="en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ech – Computer Science</a:t>
                      </a:r>
                    </a:p>
                    <a:p>
                      <a:pPr algn="l"/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Sohail Ahmad</a:t>
                      </a:r>
                    </a:p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CTO</a:t>
                      </a:r>
                    </a:p>
                    <a:p>
                      <a:pPr marL="457200" lvl="1" indent="-228600" algn="l">
                        <a:buFont typeface="Wingdings" pitchFamily="2" charset="2"/>
                        <a:buChar char="Ø"/>
                      </a:pPr>
                      <a:r>
                        <a:rPr lang="en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12 years WiFi experience</a:t>
                      </a:r>
                    </a:p>
                    <a:p>
                      <a:pPr marL="457200" lvl="1" indent="-228600" algn="l">
                        <a:buFont typeface="Wingdings" pitchFamily="2" charset="2"/>
                        <a:buChar char="Ø"/>
                      </a:pPr>
                      <a:r>
                        <a:rPr lang="en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M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t</a:t>
                      </a:r>
                      <a:r>
                        <a:rPr lang="en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ech – IIT Rourkee, B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t</a:t>
                      </a:r>
                      <a:r>
                        <a:rPr lang="en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ech – Computer Science</a:t>
                      </a:r>
                    </a:p>
                    <a:p>
                      <a:pPr algn="l"/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Murray Freeman</a:t>
                      </a:r>
                    </a:p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Co-Founder</a:t>
                      </a:r>
                    </a:p>
                    <a:p>
                      <a:pPr marL="457200" lvl="1" indent="-228600" algn="l">
                        <a:buFont typeface="Wingdings" pitchFamily="2" charset="2"/>
                        <a:buChar char="Ø"/>
                      </a:pPr>
                      <a:r>
                        <a:rPr lang="en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Serial Entrepreneur</a:t>
                      </a:r>
                    </a:p>
                    <a:p>
                      <a:pPr marL="457200" lvl="1" indent="-228600" algn="l">
                        <a:buFont typeface="Wingdings" pitchFamily="2" charset="2"/>
                        <a:buChar char="Ø"/>
                      </a:pPr>
                      <a:r>
                        <a:rPr lang="en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40+ years industry experience</a:t>
                      </a:r>
                    </a:p>
                    <a:p>
                      <a:pPr marL="457200" lvl="1" indent="-228600" algn="l">
                        <a:buFont typeface="Wingdings" pitchFamily="2" charset="2"/>
                        <a:buChar char="Ø"/>
                      </a:pPr>
                      <a:r>
                        <a:rPr lang="en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boto Condensed" charset="0"/>
                          <a:ea typeface="Roboto Condensed" charset="0"/>
                        </a:rPr>
                        <a:t>Founder of Wifi-Texas, PoE-Texas, Airimba</a:t>
                      </a:r>
                    </a:p>
                    <a:p>
                      <a:pPr algn="l"/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Roboto Condensed" charset="0"/>
                        <a:ea typeface="Roboto Condensed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50"/>
            <a:ext cx="62484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 smtClean="0">
                <a:solidFill>
                  <a:srgbClr val="FF9800"/>
                </a:solidFill>
              </a:rPr>
              <a:t>WiFiLAN Cloud</a:t>
            </a:r>
            <a:endParaRPr lang="en" sz="7200" dirty="0">
              <a:solidFill>
                <a:srgbClr val="FF9800"/>
              </a:solidFill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ubTitle" idx="4294967295"/>
          </p:nvPr>
        </p:nvSpPr>
        <p:spPr>
          <a:xfrm>
            <a:off x="685800" y="3411551"/>
            <a:ext cx="5567700" cy="78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Cloud-based Hotspot Management Platform</a:t>
            </a:r>
            <a:endParaRPr lang="en" dirty="0"/>
          </a:p>
        </p:txBody>
      </p:sp>
      <p:grpSp>
        <p:nvGrpSpPr>
          <p:cNvPr id="250" name="Shape 250"/>
          <p:cNvGrpSpPr/>
          <p:nvPr/>
        </p:nvGrpSpPr>
        <p:grpSpPr>
          <a:xfrm>
            <a:off x="6682480" y="378837"/>
            <a:ext cx="1588638" cy="1588654"/>
            <a:chOff x="6643075" y="3664250"/>
            <a:chExt cx="407950" cy="407975"/>
          </a:xfrm>
        </p:grpSpPr>
        <p:sp>
          <p:nvSpPr>
            <p:cNvPr id="251" name="Shape 25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3" name="Shape 253"/>
          <p:cNvGrpSpPr/>
          <p:nvPr/>
        </p:nvGrpSpPr>
        <p:grpSpPr>
          <a:xfrm rot="-587363">
            <a:off x="6589250" y="2174497"/>
            <a:ext cx="653126" cy="653133"/>
            <a:chOff x="576250" y="4319400"/>
            <a:chExt cx="442075" cy="442050"/>
          </a:xfrm>
        </p:grpSpPr>
        <p:sp>
          <p:nvSpPr>
            <p:cNvPr id="254" name="Shape 254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8" name="Shape 258"/>
          <p:cNvSpPr/>
          <p:nvPr/>
        </p:nvSpPr>
        <p:spPr>
          <a:xfrm>
            <a:off x="6302723" y="745607"/>
            <a:ext cx="248335" cy="237120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 rot="2697322">
            <a:off x="7939079" y="1959478"/>
            <a:ext cx="376960" cy="3599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8237291" y="1754006"/>
            <a:ext cx="150972" cy="14422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 rot="1280149">
            <a:off x="6130689" y="1460795"/>
            <a:ext cx="150975" cy="144203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WIFILAN OVERVIEW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12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Complete OSS/BSS/NMS solution for public WiFi hotspots</a:t>
            </a:r>
            <a:endParaRPr lang="en-US" dirty="0" smtClean="0"/>
          </a:p>
          <a:p>
            <a:r>
              <a:rPr lang="en-US" dirty="0" smtClean="0"/>
              <a:t> Seamless and user friendly captive portal experience</a:t>
            </a:r>
          </a:p>
          <a:p>
            <a:r>
              <a:rPr lang="en-US" dirty="0" smtClean="0"/>
              <a:t> Various billing methods – credit card, PMS, vouchers</a:t>
            </a:r>
          </a:p>
          <a:p>
            <a:r>
              <a:rPr lang="en-US" dirty="0" smtClean="0"/>
              <a:t> Subscriber management</a:t>
            </a:r>
          </a:p>
          <a:p>
            <a:r>
              <a:rPr lang="en-US" dirty="0" smtClean="0"/>
              <a:t> Bandwidth and </a:t>
            </a:r>
            <a:r>
              <a:rPr lang="en-US" dirty="0" err="1" smtClean="0"/>
              <a:t>QoS</a:t>
            </a:r>
            <a:r>
              <a:rPr lang="en-US" dirty="0" smtClean="0"/>
              <a:t> management</a:t>
            </a:r>
          </a:p>
          <a:p>
            <a:r>
              <a:rPr lang="en-US" dirty="0" smtClean="0"/>
              <a:t> External Integration – SMS, Payment Gateway</a:t>
            </a:r>
          </a:p>
          <a:p>
            <a:r>
              <a:rPr lang="en-US" dirty="0" smtClean="0"/>
              <a:t> Multi-vendor support</a:t>
            </a:r>
          </a:p>
          <a:p>
            <a:r>
              <a:rPr lang="en-US" dirty="0" smtClean="0"/>
              <a:t> </a:t>
            </a:r>
            <a:r>
              <a:rPr lang="en-US" dirty="0" smtClean="0"/>
              <a:t>Reporting &amp; Analytics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WIFILAN ADVANTAGES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="" xmlns:p14="http://schemas.microsoft.com/office/powerpoint/2010/main" val="650198751"/>
              </p:ext>
            </p:extLst>
          </p:nvPr>
        </p:nvGraphicFramePr>
        <p:xfrm>
          <a:off x="0" y="1352550"/>
          <a:ext cx="4800600" cy="35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4191000" y="1352550"/>
          <a:ext cx="4800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DEPLOYMENT ARCHITECTURE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14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ystem-desig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94" y="1352550"/>
            <a:ext cx="5272406" cy="379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WIFILAN HOSTING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15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 smtClean="0"/>
              <a:t> Hosts servers - RADIUS, Billing, Database, Policy, Monitoring, etc</a:t>
            </a:r>
          </a:p>
          <a:p>
            <a:r>
              <a:rPr lang="en-US" dirty="0" smtClean="0"/>
              <a:t> 1+1 configuration for redundancy</a:t>
            </a:r>
          </a:p>
          <a:p>
            <a:r>
              <a:rPr lang="en-US" dirty="0" smtClean="0"/>
              <a:t> Automatic failover</a:t>
            </a:r>
          </a:p>
          <a:p>
            <a:r>
              <a:rPr lang="en-US" dirty="0" smtClean="0"/>
              <a:t> Scalability using Elastic Cloud</a:t>
            </a:r>
          </a:p>
          <a:p>
            <a:r>
              <a:rPr lang="en-US" dirty="0" smtClean="0"/>
              <a:t> Automated Backups</a:t>
            </a:r>
          </a:p>
          <a:p>
            <a:r>
              <a:rPr lang="en-US" dirty="0" smtClean="0"/>
              <a:t> 24x7 Monitoring &amp; Alerts</a:t>
            </a:r>
          </a:p>
          <a:p>
            <a:r>
              <a:rPr lang="en-US" dirty="0" smtClean="0"/>
              <a:t> Single Dashboard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WIFILAN ARCHITECTURE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16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352550"/>
            <a:ext cx="5605462" cy="371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WIFILAN DASHBOARD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17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428750"/>
            <a:ext cx="5817054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CAPTIVE PORTAL</a:t>
            </a:r>
            <a:endParaRPr lang="en"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18</a:t>
            </a:fld>
            <a:endParaRPr lang="en"/>
          </a:p>
        </p:txBody>
      </p:sp>
      <p:grpSp>
        <p:nvGrpSpPr>
          <p:cNvPr id="288" name="Shape 288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89" name="Shape 28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870450" y="1545075"/>
            <a:ext cx="6063750" cy="2709900"/>
          </a:xfrm>
        </p:spPr>
        <p:txBody>
          <a:bodyPr/>
          <a:lstStyle/>
          <a:p>
            <a:r>
              <a:rPr lang="en-US" dirty="0" smtClean="0"/>
              <a:t> Fully customized &amp; branded for end client</a:t>
            </a:r>
          </a:p>
          <a:p>
            <a:r>
              <a:rPr lang="en-US" dirty="0" smtClean="0"/>
              <a:t> Responsive &amp; mobile friendly</a:t>
            </a:r>
          </a:p>
          <a:p>
            <a:r>
              <a:rPr lang="en-US" dirty="0" smtClean="0"/>
              <a:t> Customized for every venue/cruise ship</a:t>
            </a:r>
          </a:p>
          <a:p>
            <a:r>
              <a:rPr lang="en-US" dirty="0" smtClean="0"/>
              <a:t> Customizable user experience</a:t>
            </a:r>
          </a:p>
          <a:p>
            <a:r>
              <a:rPr lang="en-US" dirty="0" smtClean="0"/>
              <a:t> Locally hosted to save Internet bandwidth</a:t>
            </a:r>
          </a:p>
          <a:p>
            <a:r>
              <a:rPr lang="en-US" dirty="0" smtClean="0"/>
              <a:t> Multi-lingual support</a:t>
            </a:r>
          </a:p>
          <a:p>
            <a:r>
              <a:rPr lang="en-US" dirty="0" smtClean="0"/>
              <a:t> Customer self-care portal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428750"/>
            <a:ext cx="2346447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599242"/>
            <a:ext cx="2914235" cy="141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2190750"/>
            <a:ext cx="1142999" cy="203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SELF CARE PORTAL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19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 smtClean="0"/>
              <a:t> Branded Portals for customer self-care</a:t>
            </a:r>
          </a:p>
          <a:p>
            <a:r>
              <a:rPr lang="en-US" dirty="0" smtClean="0"/>
              <a:t> Change Password, Usage and Billing History</a:t>
            </a:r>
          </a:p>
          <a:p>
            <a:r>
              <a:rPr lang="en-US" dirty="0" smtClean="0"/>
              <a:t> Report a problem</a:t>
            </a:r>
          </a:p>
          <a:p>
            <a:r>
              <a:rPr lang="en-US" dirty="0" smtClean="0"/>
              <a:t> Customer FAQ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419350"/>
            <a:ext cx="4836769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Wifisoft Overview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RADIUS SERVER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20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 smtClean="0"/>
              <a:t> Hosted, scalable and redundant AAA servers</a:t>
            </a:r>
          </a:p>
          <a:p>
            <a:r>
              <a:rPr lang="en-US" dirty="0" smtClean="0"/>
              <a:t> Compatible with APs &amp; gateways of all major vendors</a:t>
            </a:r>
          </a:p>
          <a:p>
            <a:r>
              <a:rPr lang="en-US" dirty="0" smtClean="0"/>
              <a:t> MAC Address authentication</a:t>
            </a:r>
          </a:p>
          <a:p>
            <a:r>
              <a:rPr lang="en-US" dirty="0" smtClean="0"/>
              <a:t> Supports CHAP, EAP, EAP-TLS, EAP-SIM, MSCHAP and 802.1x </a:t>
            </a:r>
          </a:p>
          <a:p>
            <a:r>
              <a:rPr lang="en-US" dirty="0" smtClean="0"/>
              <a:t> Integrated with aggregators like </a:t>
            </a:r>
            <a:r>
              <a:rPr lang="en-US" dirty="0" err="1" smtClean="0"/>
              <a:t>Boingo</a:t>
            </a:r>
            <a:r>
              <a:rPr lang="en-US" dirty="0" smtClean="0"/>
              <a:t> and </a:t>
            </a:r>
            <a:r>
              <a:rPr lang="en-US" dirty="0" err="1" smtClean="0"/>
              <a:t>iPass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CoA</a:t>
            </a:r>
            <a:r>
              <a:rPr lang="en-US" dirty="0" smtClean="0"/>
              <a:t> &amp; RADIUS attributes 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USER MANAGEMENT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21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 smtClean="0"/>
              <a:t> Unlimited, scalable, central user database</a:t>
            </a:r>
          </a:p>
          <a:p>
            <a:r>
              <a:rPr lang="en-US" dirty="0" smtClean="0"/>
              <a:t> Automated user provisioning</a:t>
            </a:r>
          </a:p>
          <a:p>
            <a:r>
              <a:rPr lang="en-US" dirty="0" smtClean="0"/>
              <a:t> Multiple Login types – free, paid, vouchers, social media, etc</a:t>
            </a:r>
          </a:p>
          <a:p>
            <a:r>
              <a:rPr lang="en-US" dirty="0" smtClean="0"/>
              <a:t> Detailed logs of login and bandwidth usage </a:t>
            </a:r>
          </a:p>
          <a:p>
            <a:r>
              <a:rPr lang="en-US" dirty="0" smtClean="0"/>
              <a:t> Third party integration – </a:t>
            </a:r>
            <a:r>
              <a:rPr lang="en-US" dirty="0" err="1" smtClean="0"/>
              <a:t>facebook</a:t>
            </a:r>
            <a:r>
              <a:rPr lang="en-US" dirty="0" smtClean="0"/>
              <a:t>, twitter, LDAP, AD, etc</a:t>
            </a:r>
          </a:p>
          <a:p>
            <a:r>
              <a:rPr lang="en-US" dirty="0" smtClean="0"/>
              <a:t> Billing and transaction history</a:t>
            </a:r>
          </a:p>
          <a:p>
            <a:r>
              <a:rPr lang="en-US" dirty="0" smtClean="0"/>
              <a:t> Customer self-care portal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USER MANAGEMENT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22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352550"/>
            <a:ext cx="3962400" cy="1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486150"/>
            <a:ext cx="5334000" cy="14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NETWORK MONITORING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23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81151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81150"/>
            <a:ext cx="419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ONLINE BILLING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24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 smtClean="0"/>
              <a:t> Integrated online billing on captive portal</a:t>
            </a:r>
          </a:p>
          <a:p>
            <a:r>
              <a:rPr lang="en-US" dirty="0" smtClean="0"/>
              <a:t> Fully automated user provisioning</a:t>
            </a:r>
          </a:p>
          <a:p>
            <a:r>
              <a:rPr lang="en-US" dirty="0" smtClean="0"/>
              <a:t> Integration with leading payment gateways (PayPal, </a:t>
            </a:r>
            <a:r>
              <a:rPr lang="en-US" dirty="0" err="1" smtClean="0"/>
              <a:t>Authorize.Net</a:t>
            </a:r>
            <a:r>
              <a:rPr lang="en-US" dirty="0" smtClean="0"/>
              <a:t>, etc)</a:t>
            </a:r>
          </a:p>
          <a:p>
            <a:r>
              <a:rPr lang="en-US" dirty="0" smtClean="0"/>
              <a:t> Flexible billing plans – Fixed time, Usage-based, Tiered, Recurring</a:t>
            </a:r>
          </a:p>
          <a:p>
            <a:r>
              <a:rPr lang="en-US" dirty="0" smtClean="0"/>
              <a:t> PMS/Fidelio integration*</a:t>
            </a:r>
          </a:p>
          <a:p>
            <a:r>
              <a:rPr lang="en-US" dirty="0" smtClean="0"/>
              <a:t> Hybrid (Free + Paid) Billing policies</a:t>
            </a:r>
          </a:p>
          <a:p>
            <a:r>
              <a:rPr lang="en-US" dirty="0" smtClean="0"/>
              <a:t> Support for invoices, receipts, taxes &amp; promo codes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4705350"/>
            <a:ext cx="3443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Supported with compatible gateways e.g. </a:t>
            </a:r>
            <a:r>
              <a:rPr lang="en-US" sz="1100" dirty="0" err="1" smtClean="0"/>
              <a:t>Nomadix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895350"/>
            <a:ext cx="23145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ONLINE BILLING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25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380" y="1352550"/>
            <a:ext cx="5605220" cy="359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BANDWIDTH &amp; QoS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26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 smtClean="0"/>
              <a:t> Per-user and group-wise bandwidth management</a:t>
            </a:r>
          </a:p>
          <a:p>
            <a:r>
              <a:rPr lang="en-US" dirty="0" smtClean="0"/>
              <a:t> Segregate users into bandwidth classes</a:t>
            </a:r>
          </a:p>
          <a:p>
            <a:r>
              <a:rPr lang="en-US" dirty="0" smtClean="0"/>
              <a:t> Dynamic bandwidth allocation using </a:t>
            </a:r>
            <a:r>
              <a:rPr lang="en-US" dirty="0" err="1" smtClean="0"/>
              <a:t>CoA</a:t>
            </a:r>
            <a:endParaRPr lang="en-US" dirty="0" smtClean="0"/>
          </a:p>
          <a:p>
            <a:r>
              <a:rPr lang="en-US" dirty="0" smtClean="0"/>
              <a:t> Control access based on usage quota</a:t>
            </a:r>
          </a:p>
          <a:p>
            <a:r>
              <a:rPr lang="en-US" dirty="0" smtClean="0"/>
              <a:t> Traffic prioritization*</a:t>
            </a:r>
          </a:p>
          <a:p>
            <a:r>
              <a:rPr lang="en-US" dirty="0" smtClean="0"/>
              <a:t> Detecting bandwidth misuse and alerts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629150"/>
            <a:ext cx="1972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Needs compatible gateway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VOUCHERS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27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 smtClean="0"/>
              <a:t> Vouchers offer offline payment option </a:t>
            </a:r>
          </a:p>
          <a:p>
            <a:r>
              <a:rPr lang="en-US" dirty="0" smtClean="0"/>
              <a:t> Time, bandwidth, speed based restrictions</a:t>
            </a:r>
          </a:p>
          <a:p>
            <a:r>
              <a:rPr lang="en-US" dirty="0" smtClean="0"/>
              <a:t> Customizable voucher templates</a:t>
            </a:r>
          </a:p>
          <a:p>
            <a:r>
              <a:rPr lang="en-US" dirty="0" smtClean="0"/>
              <a:t> Exported in CSV/PDF format for easy distribution</a:t>
            </a:r>
          </a:p>
          <a:p>
            <a:r>
              <a:rPr lang="en-US" dirty="0" smtClean="0"/>
              <a:t> Capture user information when voucher is used</a:t>
            </a:r>
          </a:p>
          <a:p>
            <a:r>
              <a:rPr lang="en-US" dirty="0" smtClean="0"/>
              <a:t> API based voucher generation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VOUCHERS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28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657350"/>
            <a:ext cx="215919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181350"/>
            <a:ext cx="2296886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1657350"/>
            <a:ext cx="4576762" cy="114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SOCIAL MEDIA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29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 smtClean="0"/>
              <a:t> Login using social media credentials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Facebook</a:t>
            </a:r>
            <a:r>
              <a:rPr lang="en-US" dirty="0" smtClean="0"/>
              <a:t>, Twitter, LinkedIn, Google, </a:t>
            </a:r>
            <a:r>
              <a:rPr lang="en-US" dirty="0" err="1" smtClean="0"/>
              <a:t>Instagram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Facebook</a:t>
            </a:r>
            <a:r>
              <a:rPr lang="en-US" dirty="0" smtClean="0"/>
              <a:t> Check-in and </a:t>
            </a:r>
            <a:r>
              <a:rPr lang="en-US" dirty="0" err="1" smtClean="0"/>
              <a:t>Facebook</a:t>
            </a:r>
            <a:r>
              <a:rPr lang="en-US" dirty="0" smtClean="0"/>
              <a:t> Like</a:t>
            </a:r>
          </a:p>
          <a:p>
            <a:r>
              <a:rPr lang="en-US" dirty="0" smtClean="0"/>
              <a:t> Improve customer loyalty</a:t>
            </a:r>
          </a:p>
          <a:p>
            <a:r>
              <a:rPr lang="en-US" dirty="0" smtClean="0"/>
              <a:t> Generate social media analytics</a:t>
            </a:r>
          </a:p>
          <a:p>
            <a:r>
              <a:rPr lang="en-US" dirty="0" smtClean="0"/>
              <a:t> Export social media data for offline processing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00150"/>
            <a:ext cx="316302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Wifisoft is a 12 year old company which specializes </a:t>
            </a:r>
            <a:r>
              <a:rPr lang="en-US" dirty="0" smtClean="0"/>
              <a:t>in managing and monetizing public WiFi hotspots worldwide.</a:t>
            </a:r>
            <a:endParaRPr lang="en" dirty="0"/>
          </a:p>
        </p:txBody>
      </p:sp>
      <p:sp>
        <p:nvSpPr>
          <p:cNvPr id="230" name="Shape 230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SOCIAL MEDIA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30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257550"/>
            <a:ext cx="3352800" cy="16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504950"/>
            <a:ext cx="3501444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200150"/>
            <a:ext cx="275242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ADVERTISEMENT / PROMOTIONS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31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 smtClean="0"/>
              <a:t> Upload Banner and Video Ads</a:t>
            </a:r>
          </a:p>
          <a:p>
            <a:r>
              <a:rPr lang="en-US" dirty="0" smtClean="0"/>
              <a:t> Location based advertisement</a:t>
            </a:r>
          </a:p>
          <a:p>
            <a:r>
              <a:rPr lang="en-US" dirty="0" smtClean="0"/>
              <a:t> Categorize Ads into group e.g. Beverage, Women, etc</a:t>
            </a:r>
          </a:p>
          <a:p>
            <a:r>
              <a:rPr lang="en-US" dirty="0" smtClean="0"/>
              <a:t> Track Ad displays, Ad clicks and location-wise analytics</a:t>
            </a:r>
          </a:p>
          <a:p>
            <a:r>
              <a:rPr lang="en-US" dirty="0" smtClean="0"/>
              <a:t> Automatically format ads for different screens</a:t>
            </a:r>
          </a:p>
          <a:p>
            <a:r>
              <a:rPr lang="en-US" dirty="0" smtClean="0"/>
              <a:t> Push notifications for location-based Ads</a:t>
            </a:r>
          </a:p>
          <a:p>
            <a:r>
              <a:rPr lang="en-US" dirty="0" smtClean="0"/>
              <a:t> Third party ad agency integration </a:t>
            </a:r>
            <a:endParaRPr 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65735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ADVERTISEMENT / PROMOTIONS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32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428750"/>
            <a:ext cx="64674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OPERATIONS - REPORTS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33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 smtClean="0"/>
              <a:t> Extensive Reporting (50+ reports available)</a:t>
            </a:r>
          </a:p>
          <a:p>
            <a:r>
              <a:rPr lang="en-US" dirty="0" smtClean="0"/>
              <a:t> Reports format – download (PDF, JPG, XLS, CSV)</a:t>
            </a:r>
          </a:p>
          <a:p>
            <a:r>
              <a:rPr lang="en-US" dirty="0" smtClean="0"/>
              <a:t> Automated Reports (daily, weekly, monthly)</a:t>
            </a:r>
          </a:p>
          <a:p>
            <a:r>
              <a:rPr lang="en-US" dirty="0" smtClean="0"/>
              <a:t> Data exported in CSV format for analysis</a:t>
            </a:r>
          </a:p>
          <a:p>
            <a:r>
              <a:rPr lang="en-US" dirty="0" smtClean="0"/>
              <a:t> JSON-based API available for user &amp; network data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733550"/>
            <a:ext cx="2033587" cy="208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52550"/>
            <a:ext cx="2286000" cy="2743200"/>
          </a:xfrm>
        </p:spPr>
        <p:txBody>
          <a:bodyPr/>
          <a:lstStyle/>
          <a:p>
            <a:r>
              <a:rPr lang="en-US" sz="2800" dirty="0" smtClean="0"/>
              <a:t> </a:t>
            </a:r>
            <a:r>
              <a:rPr lang="en-US" sz="1800" dirty="0" smtClean="0"/>
              <a:t>USAGE REPORTS</a:t>
            </a:r>
            <a:endParaRPr lang="en-US" sz="2800" dirty="0" smtClean="0"/>
          </a:p>
          <a:p>
            <a:pPr lvl="1"/>
            <a:r>
              <a:rPr lang="en-US" sz="1600" dirty="0" smtClean="0"/>
              <a:t> </a:t>
            </a:r>
            <a:r>
              <a:rPr lang="en-US" sz="1200" dirty="0" smtClean="0"/>
              <a:t> </a:t>
            </a:r>
            <a:r>
              <a:rPr lang="en-US" sz="1600" dirty="0" smtClean="0"/>
              <a:t>Detailed Accounting</a:t>
            </a:r>
          </a:p>
          <a:p>
            <a:pPr lvl="1"/>
            <a:r>
              <a:rPr lang="en-US" sz="1600" dirty="0" smtClean="0"/>
              <a:t> Usage per user/hotspot</a:t>
            </a:r>
          </a:p>
          <a:p>
            <a:pPr lvl="1"/>
            <a:r>
              <a:rPr lang="en-US" sz="1600" dirty="0" smtClean="0"/>
              <a:t> Usage trends</a:t>
            </a:r>
          </a:p>
          <a:p>
            <a:pPr lvl="1"/>
            <a:r>
              <a:rPr lang="en-US" sz="1600" dirty="0" smtClean="0"/>
              <a:t> Social Media Analytics</a:t>
            </a:r>
          </a:p>
          <a:p>
            <a:pPr lvl="1"/>
            <a:r>
              <a:rPr lang="en-US" sz="1600" dirty="0" smtClean="0"/>
              <a:t> User devices / browsers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34</a:t>
            </a:fld>
            <a:endParaRPr lang="e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52551"/>
            <a:ext cx="3886200" cy="152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52750"/>
            <a:ext cx="3886200" cy="15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428750"/>
            <a:ext cx="2362200" cy="3505200"/>
          </a:xfrm>
        </p:spPr>
        <p:txBody>
          <a:bodyPr/>
          <a:lstStyle/>
          <a:p>
            <a:r>
              <a:rPr lang="en-US" sz="2400" dirty="0" smtClean="0"/>
              <a:t> </a:t>
            </a:r>
            <a:r>
              <a:rPr lang="en-US" sz="1800" dirty="0" smtClean="0"/>
              <a:t>NETWORK REPORTS</a:t>
            </a:r>
            <a:endParaRPr lang="en-US" sz="1600" dirty="0" smtClean="0"/>
          </a:p>
          <a:p>
            <a:pPr lvl="1"/>
            <a:r>
              <a:rPr lang="en-US" sz="1600" dirty="0" smtClean="0"/>
              <a:t> </a:t>
            </a:r>
            <a:r>
              <a:rPr lang="en-US" sz="1200" dirty="0" smtClean="0"/>
              <a:t> </a:t>
            </a:r>
            <a:r>
              <a:rPr lang="en-US" sz="1600" dirty="0" smtClean="0"/>
              <a:t>Bandwidth Usage</a:t>
            </a:r>
          </a:p>
          <a:p>
            <a:pPr lvl="1"/>
            <a:r>
              <a:rPr lang="en-US" sz="1600" dirty="0" smtClean="0"/>
              <a:t> Outage Reports &amp; Alerts</a:t>
            </a:r>
          </a:p>
          <a:p>
            <a:pPr lvl="1"/>
            <a:r>
              <a:rPr lang="en-US" sz="1600" dirty="0" smtClean="0"/>
              <a:t> Network Reliability </a:t>
            </a:r>
          </a:p>
          <a:p>
            <a:pPr lvl="1"/>
            <a:r>
              <a:rPr lang="en-US" sz="1600" dirty="0" smtClean="0"/>
              <a:t> Traffic Analysis</a:t>
            </a:r>
          </a:p>
          <a:p>
            <a:pPr lvl="1"/>
            <a:r>
              <a:rPr lang="en-US" sz="1600" dirty="0" smtClean="0"/>
              <a:t> SNMP Traps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52550"/>
            <a:ext cx="2286000" cy="3505200"/>
          </a:xfrm>
        </p:spPr>
        <p:txBody>
          <a:bodyPr/>
          <a:lstStyle/>
          <a:p>
            <a:r>
              <a:rPr lang="en-US" sz="2800" dirty="0" smtClean="0"/>
              <a:t> </a:t>
            </a:r>
            <a:r>
              <a:rPr lang="en-US" sz="1800" dirty="0" smtClean="0"/>
              <a:t>BILLING REPORTS</a:t>
            </a:r>
            <a:endParaRPr lang="en-US" sz="2800" dirty="0" smtClean="0"/>
          </a:p>
          <a:p>
            <a:pPr lvl="1"/>
            <a:r>
              <a:rPr lang="en-US" sz="1600" dirty="0" smtClean="0"/>
              <a:t> Revenue by hotspot</a:t>
            </a:r>
          </a:p>
          <a:p>
            <a:pPr lvl="1"/>
            <a:r>
              <a:rPr lang="en-US" sz="1600" dirty="0" smtClean="0"/>
              <a:t> Revenue by Dates</a:t>
            </a:r>
          </a:p>
          <a:p>
            <a:pPr lvl="1"/>
            <a:r>
              <a:rPr lang="en-US" sz="1600" dirty="0" smtClean="0"/>
              <a:t> Voucher Revenue</a:t>
            </a:r>
          </a:p>
          <a:p>
            <a:pPr lvl="1"/>
            <a:r>
              <a:rPr lang="en-US" sz="1600" dirty="0" smtClean="0"/>
              <a:t> PMS Revenue</a:t>
            </a:r>
          </a:p>
          <a:p>
            <a:pPr lvl="1"/>
            <a:r>
              <a:rPr lang="en-US" sz="1600" dirty="0" smtClean="0"/>
              <a:t> Detailed billing logs</a:t>
            </a:r>
          </a:p>
          <a:p>
            <a:pPr lvl="1"/>
            <a:r>
              <a:rPr lang="en-US" sz="1600" dirty="0" smtClean="0"/>
              <a:t> </a:t>
            </a:r>
            <a:endParaRPr lang="en-US" sz="1200" dirty="0" smtClean="0"/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35</a:t>
            </a:fld>
            <a:endParaRPr lang="en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428750"/>
            <a:ext cx="2362200" cy="2514600"/>
          </a:xfrm>
        </p:spPr>
        <p:txBody>
          <a:bodyPr/>
          <a:lstStyle/>
          <a:p>
            <a:r>
              <a:rPr lang="en-US" sz="2400" dirty="0" smtClean="0"/>
              <a:t> </a:t>
            </a:r>
            <a:r>
              <a:rPr lang="en-US" sz="1800" dirty="0" smtClean="0"/>
              <a:t>SOCIAL MEDIA</a:t>
            </a:r>
            <a:endParaRPr lang="en-US" sz="1600" dirty="0" smtClean="0"/>
          </a:p>
          <a:p>
            <a:pPr lvl="1"/>
            <a:r>
              <a:rPr lang="en-US" sz="1600" dirty="0" smtClean="0"/>
              <a:t> </a:t>
            </a:r>
            <a:r>
              <a:rPr lang="en-US" sz="1200" dirty="0" smtClean="0"/>
              <a:t> </a:t>
            </a:r>
            <a:r>
              <a:rPr lang="en-US" sz="1600" dirty="0" smtClean="0"/>
              <a:t>Gender/Age Report</a:t>
            </a:r>
          </a:p>
          <a:p>
            <a:pPr lvl="1"/>
            <a:r>
              <a:rPr lang="en-US" sz="1600" dirty="0" smtClean="0"/>
              <a:t> Dwell time</a:t>
            </a:r>
          </a:p>
          <a:p>
            <a:pPr lvl="1"/>
            <a:r>
              <a:rPr lang="en-US" sz="1600" dirty="0" smtClean="0"/>
              <a:t> Visitor logs</a:t>
            </a:r>
          </a:p>
          <a:p>
            <a:pPr lvl="1"/>
            <a:r>
              <a:rPr lang="en-US" sz="1600" dirty="0" smtClean="0"/>
              <a:t> Traffic distribution</a:t>
            </a:r>
          </a:p>
          <a:p>
            <a:pPr lvl="1"/>
            <a:r>
              <a:rPr lang="en-US" sz="1600" dirty="0" smtClean="0"/>
              <a:t> User Agents</a:t>
            </a:r>
          </a:p>
          <a:p>
            <a:pPr lvl="1"/>
            <a:endParaRPr lang="en-US" sz="1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52550"/>
            <a:ext cx="391195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76551"/>
            <a:ext cx="3909520" cy="155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28600" y="3943350"/>
            <a:ext cx="4495800" cy="1066800"/>
          </a:xfrm>
        </p:spPr>
        <p:txBody>
          <a:bodyPr/>
          <a:lstStyle/>
          <a:p>
            <a:pPr lvl="1" algn="ctr">
              <a:buNone/>
            </a:pPr>
            <a:r>
              <a:rPr lang="en-US" sz="1600" dirty="0" smtClean="0"/>
              <a:t>JSON API</a:t>
            </a:r>
          </a:p>
          <a:p>
            <a:pPr lvl="1" algn="ctr">
              <a:buNone/>
            </a:pPr>
            <a:r>
              <a:rPr lang="en-US" sz="1600" dirty="0" smtClean="0"/>
              <a:t>AUTOMATED REPORTS</a:t>
            </a:r>
          </a:p>
          <a:p>
            <a:pPr lvl="1" algn="ctr">
              <a:buNone/>
            </a:pPr>
            <a:r>
              <a:rPr lang="en-US" sz="1600" dirty="0" smtClean="0"/>
              <a:t>CUSTOM REPORTS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NMS </a:t>
            </a:r>
            <a:r>
              <a:rPr lang="en" dirty="0" smtClean="0"/>
              <a:t>ALERTING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36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 smtClean="0"/>
              <a:t> Cloud Servers monitored 24x7</a:t>
            </a:r>
          </a:p>
          <a:p>
            <a:r>
              <a:rPr lang="en-US" dirty="0" smtClean="0"/>
              <a:t> Server event logs and alerting</a:t>
            </a:r>
          </a:p>
          <a:p>
            <a:r>
              <a:rPr lang="en-US" dirty="0" smtClean="0"/>
              <a:t> 24x7 monitoring of ISP, Controller &amp; Access Points</a:t>
            </a:r>
          </a:p>
          <a:p>
            <a:r>
              <a:rPr lang="en-US" dirty="0" smtClean="0"/>
              <a:t> Outage alerts via email/SMS</a:t>
            </a:r>
          </a:p>
          <a:p>
            <a:r>
              <a:rPr lang="en-US" dirty="0" smtClean="0"/>
              <a:t> User alerts for over-usage, quota limits and admin events</a:t>
            </a:r>
          </a:p>
          <a:p>
            <a:r>
              <a:rPr lang="en-US" dirty="0" smtClean="0"/>
              <a:t> Email templates for online billing and recurring billing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952750"/>
            <a:ext cx="1752600" cy="131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5999" y="1204169"/>
            <a:ext cx="2549489" cy="15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THIRD </a:t>
            </a:r>
            <a:r>
              <a:rPr lang="en" dirty="0" smtClean="0"/>
              <a:t>PARTY INTEGRATION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37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57350"/>
            <a:ext cx="1566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657350"/>
            <a:ext cx="1557337" cy="113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352550"/>
            <a:ext cx="20383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3105150"/>
            <a:ext cx="1557337" cy="57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867150"/>
            <a:ext cx="185166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4019550"/>
            <a:ext cx="947737" cy="94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00200" y="3028950"/>
            <a:ext cx="2971800" cy="76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90600" y="4019550"/>
            <a:ext cx="95261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2495550"/>
            <a:ext cx="1485900" cy="47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THIRD PARTY INTEGRATION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38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 smtClean="0"/>
              <a:t> Payment Gateways - </a:t>
            </a:r>
            <a:r>
              <a:rPr lang="en-US" dirty="0" err="1" smtClean="0"/>
              <a:t>Authorize.Net</a:t>
            </a:r>
            <a:r>
              <a:rPr lang="en-US" dirty="0" smtClean="0"/>
              <a:t>, PayPal, </a:t>
            </a:r>
            <a:r>
              <a:rPr lang="en-US" dirty="0" err="1" smtClean="0"/>
              <a:t>WorldPay</a:t>
            </a:r>
            <a:r>
              <a:rPr lang="en-US" dirty="0" smtClean="0"/>
              <a:t>, </a:t>
            </a:r>
            <a:r>
              <a:rPr lang="en-US" dirty="0" err="1" smtClean="0"/>
              <a:t>Epay</a:t>
            </a:r>
            <a:r>
              <a:rPr lang="en-US" dirty="0" smtClean="0"/>
              <a:t> Online, </a:t>
            </a:r>
          </a:p>
          <a:p>
            <a:r>
              <a:rPr lang="en-US" dirty="0" smtClean="0"/>
              <a:t> SMS Gateway - </a:t>
            </a:r>
            <a:r>
              <a:rPr lang="en-US" dirty="0" err="1" smtClean="0"/>
              <a:t>Twilio</a:t>
            </a:r>
            <a:r>
              <a:rPr lang="en-US" dirty="0" smtClean="0"/>
              <a:t>, </a:t>
            </a:r>
            <a:r>
              <a:rPr lang="en-US" dirty="0" err="1" smtClean="0"/>
              <a:t>Clickatell</a:t>
            </a:r>
            <a:r>
              <a:rPr lang="en-US" dirty="0" smtClean="0"/>
              <a:t>, </a:t>
            </a:r>
            <a:r>
              <a:rPr lang="en-US" dirty="0" err="1" smtClean="0"/>
              <a:t>SMSGateway</a:t>
            </a:r>
            <a:r>
              <a:rPr lang="en-US" dirty="0" smtClean="0"/>
              <a:t> Hub</a:t>
            </a:r>
          </a:p>
          <a:p>
            <a:r>
              <a:rPr lang="en-US" dirty="0" smtClean="0"/>
              <a:t> LDAP/AD Integration</a:t>
            </a:r>
          </a:p>
          <a:p>
            <a:r>
              <a:rPr lang="en-US" dirty="0" smtClean="0"/>
              <a:t> Social Media – </a:t>
            </a:r>
            <a:r>
              <a:rPr lang="en-US" dirty="0" err="1" smtClean="0"/>
              <a:t>Facebook</a:t>
            </a:r>
            <a:r>
              <a:rPr lang="en-US" dirty="0" smtClean="0"/>
              <a:t>, LinkedIn, Google, Twitter, </a:t>
            </a:r>
            <a:r>
              <a:rPr lang="en-US" dirty="0" err="1" smtClean="0"/>
              <a:t>Instagram</a:t>
            </a:r>
            <a:endParaRPr lang="en-US" dirty="0" smtClean="0"/>
          </a:p>
          <a:p>
            <a:r>
              <a:rPr lang="en-US" dirty="0" smtClean="0"/>
              <a:t> Advertisement system (custom)</a:t>
            </a:r>
          </a:p>
          <a:p>
            <a:r>
              <a:rPr lang="en-US" dirty="0" smtClean="0"/>
              <a:t> Aggregators – </a:t>
            </a:r>
            <a:r>
              <a:rPr lang="en-US" dirty="0" err="1" smtClean="0"/>
              <a:t>Boingo</a:t>
            </a:r>
            <a:r>
              <a:rPr lang="en-US" dirty="0" smtClean="0"/>
              <a:t>, </a:t>
            </a:r>
            <a:r>
              <a:rPr lang="en-US" dirty="0" err="1" smtClean="0"/>
              <a:t>iPass</a:t>
            </a:r>
            <a:endParaRPr lang="en-US" dirty="0" smtClean="0"/>
          </a:p>
          <a:p>
            <a:r>
              <a:rPr lang="en-US" dirty="0" smtClean="0"/>
              <a:t> PMS Systems – Opera/Fidelio, </a:t>
            </a:r>
            <a:r>
              <a:rPr lang="en-US" dirty="0" err="1" smtClean="0"/>
              <a:t>WinHMS</a:t>
            </a:r>
            <a:r>
              <a:rPr lang="en-US" dirty="0" smtClean="0"/>
              <a:t>, </a:t>
            </a:r>
            <a:r>
              <a:rPr lang="en-US" dirty="0" err="1" smtClean="0"/>
              <a:t>FortuneNEXT</a:t>
            </a:r>
            <a:r>
              <a:rPr lang="en-US" dirty="0" smtClean="0"/>
              <a:t>, </a:t>
            </a:r>
            <a:r>
              <a:rPr lang="en-US" dirty="0" err="1" smtClean="0"/>
              <a:t>Checkin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MULTI-VENDOR SUPPORT</a:t>
            </a:r>
            <a:endParaRPr lang="en" dirty="0"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39</a:t>
            </a:fld>
            <a:endParaRPr lang="en"/>
          </a:p>
        </p:txBody>
      </p:sp>
      <p:grpSp>
        <p:nvGrpSpPr>
          <p:cNvPr id="304" name="Shape 304"/>
          <p:cNvGrpSpPr/>
          <p:nvPr/>
        </p:nvGrpSpPr>
        <p:grpSpPr>
          <a:xfrm>
            <a:off x="299070" y="635917"/>
            <a:ext cx="335799" cy="279517"/>
            <a:chOff x="1247825" y="322750"/>
            <a:chExt cx="443300" cy="369000"/>
          </a:xfrm>
        </p:grpSpPr>
        <p:sp>
          <p:nvSpPr>
            <p:cNvPr id="305" name="Shape 305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419350"/>
            <a:ext cx="1295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04950"/>
            <a:ext cx="1671638" cy="514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95550"/>
            <a:ext cx="1122045" cy="59055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3562350"/>
            <a:ext cx="15240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86150"/>
            <a:ext cx="1171575" cy="4095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581150"/>
            <a:ext cx="2119312" cy="80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2876550"/>
            <a:ext cx="1409700" cy="68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1504950"/>
            <a:ext cx="1447800" cy="72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2800350"/>
            <a:ext cx="169574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1" y="4019550"/>
            <a:ext cx="1676400" cy="6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00" y="3943350"/>
            <a:ext cx="1323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43600" y="3638550"/>
            <a:ext cx="173354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INTRODUCTION</a:t>
            </a:r>
            <a:endParaRPr lang="en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38200" y="1504950"/>
            <a:ext cx="7110525" cy="314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Established in 2005</a:t>
            </a: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Founders with over 15 years of WiFi expertise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Customers in over 40 countries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Serves 10+ million users each month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Managed over 10,000 hotspots worldwide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OEM for APs, Controllers, Cloud-managed Hotspots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  <p:grpSp>
        <p:nvGrpSpPr>
          <p:cNvPr id="239" name="Shape 239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ctrTitle" idx="4294967295"/>
          </p:nvPr>
        </p:nvSpPr>
        <p:spPr>
          <a:xfrm>
            <a:off x="609600" y="1809750"/>
            <a:ext cx="62484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 smtClean="0">
                <a:solidFill>
                  <a:srgbClr val="FF9800"/>
                </a:solidFill>
              </a:rPr>
              <a:t>LICENSING &amp; SUPPORT</a:t>
            </a:r>
            <a:endParaRPr lang="en" sz="7200" dirty="0">
              <a:solidFill>
                <a:srgbClr val="FF9800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6302723" y="745607"/>
            <a:ext cx="248335" cy="237120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 rot="2697322">
            <a:off x="7939079" y="1959478"/>
            <a:ext cx="376960" cy="3599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8237291" y="1754006"/>
            <a:ext cx="150972" cy="14422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 rot="1280149">
            <a:off x="6130689" y="1460795"/>
            <a:ext cx="150975" cy="144203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40</a:t>
            </a:fld>
            <a:endParaRPr lang="e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047750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SUPPORT / MAINTENANCE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41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 smtClean="0"/>
              <a:t> Wifisoft support includes – </a:t>
            </a:r>
          </a:p>
          <a:p>
            <a:pPr lvl="1"/>
            <a:r>
              <a:rPr lang="en-US" dirty="0" smtClean="0"/>
              <a:t> Technical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Full </a:t>
            </a:r>
            <a:r>
              <a:rPr lang="en-US" dirty="0" smtClean="0"/>
              <a:t>hotspot on-boarding support</a:t>
            </a:r>
          </a:p>
          <a:p>
            <a:pPr lvl="1"/>
            <a:r>
              <a:rPr lang="en-US" dirty="0" smtClean="0"/>
              <a:t> Feature upgrades / software patches</a:t>
            </a:r>
          </a:p>
          <a:p>
            <a:pPr lvl="1"/>
            <a:r>
              <a:rPr lang="en-US" dirty="0" smtClean="0"/>
              <a:t> Server housing-keeping and upgrades</a:t>
            </a:r>
          </a:p>
          <a:p>
            <a:pPr lvl="1"/>
            <a:r>
              <a:rPr lang="en-US" dirty="0" smtClean="0"/>
              <a:t> Captive Portal design and maintenance </a:t>
            </a:r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276350"/>
            <a:ext cx="1433512" cy="1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SUPPORT LEVELS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42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5801" y="1485216"/>
          <a:ext cx="6934199" cy="3094645"/>
        </p:xfrm>
        <a:graphic>
          <a:graphicData uri="http://schemas.openxmlformats.org/drawingml/2006/table">
            <a:tbl>
              <a:tblPr/>
              <a:tblGrid>
                <a:gridCol w="274772"/>
                <a:gridCol w="1811619"/>
                <a:gridCol w="2423904"/>
                <a:gridCol w="2423904"/>
              </a:tblGrid>
              <a:tr h="4860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Roboto Condensed" charset="0"/>
                          <a:ea typeface="Roboto Condensed" charset="0"/>
                          <a:cs typeface="Times New Roman"/>
                        </a:rPr>
                        <a:t>#</a:t>
                      </a:r>
                      <a:endParaRPr lang="en-US" sz="14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Roboto Condensed" charset="0"/>
                          <a:ea typeface="Roboto Condensed" charset="0"/>
                          <a:cs typeface="Times New Roman"/>
                        </a:rPr>
                        <a:t>Severity Level</a:t>
                      </a:r>
                      <a:endParaRPr lang="en-US" sz="14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b="1" spc="-15" dirty="0">
                          <a:latin typeface="Roboto Condensed" charset="0"/>
                          <a:ea typeface="Roboto Condensed" charset="0"/>
                          <a:cs typeface="Times New Roman"/>
                        </a:rPr>
                        <a:t>Description</a:t>
                      </a: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-457200" algn="l"/>
                        </a:tabLst>
                      </a:pPr>
                      <a:r>
                        <a:rPr lang="en-US" sz="1400" b="1" spc="-15" dirty="0">
                          <a:latin typeface="Roboto Condensed" charset="0"/>
                          <a:ea typeface="Roboto Condensed" charset="0"/>
                          <a:cs typeface="Times New Roman"/>
                        </a:rPr>
                        <a:t>Action</a:t>
                      </a: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54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1</a:t>
                      </a:r>
                      <a:endParaRPr lang="en-US" sz="12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Level 1</a:t>
                      </a:r>
                      <a:endParaRPr lang="en-US" sz="12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Network is Down with no work around available. Production has stopped. E.g.: OSS is down.</a:t>
                      </a:r>
                      <a:endParaRPr lang="en-US" sz="12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WiFi-Soft works with customer 24X7 to resolve the situation.</a:t>
                      </a:r>
                      <a:endParaRPr lang="en-US" sz="12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2</a:t>
                      </a:r>
                      <a:endParaRPr lang="en-US" sz="12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Level 2</a:t>
                      </a:r>
                      <a:endParaRPr lang="en-US" sz="12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A live location that was previously working has stopped working.</a:t>
                      </a:r>
                      <a:endParaRPr lang="en-US" sz="12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WiFi-Soft works with customer </a:t>
                      </a:r>
                      <a:r>
                        <a:rPr lang="en-US" sz="1000" dirty="0" smtClean="0">
                          <a:latin typeface="Roboto Condensed" charset="0"/>
                          <a:ea typeface="Roboto Condensed" charset="0"/>
                          <a:cs typeface="Arial"/>
                        </a:rPr>
                        <a:t>during Extended</a:t>
                      </a:r>
                      <a:r>
                        <a:rPr lang="en-US" sz="1000" baseline="0" dirty="0" smtClean="0">
                          <a:latin typeface="Roboto Condensed" charset="0"/>
                          <a:ea typeface="Roboto Condensed" charset="0"/>
                          <a:cs typeface="Arial"/>
                        </a:rPr>
                        <a:t> Business Hours </a:t>
                      </a:r>
                      <a:r>
                        <a:rPr lang="en-US" sz="1000" dirty="0" smtClean="0">
                          <a:latin typeface="Roboto Condensed" charset="0"/>
                          <a:ea typeface="Roboto Condensed" charset="0"/>
                          <a:cs typeface="Arial"/>
                        </a:rPr>
                        <a:t>to </a:t>
                      </a: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resolve the situation</a:t>
                      </a:r>
                      <a:endParaRPr lang="en-US" sz="12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Roboto Condensed" charset="0"/>
                          <a:ea typeface="Roboto Condensed" charset="0"/>
                          <a:cs typeface="Arial"/>
                        </a:rPr>
                        <a:t>3</a:t>
                      </a:r>
                      <a:endParaRPr lang="en-US" sz="120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Level 3</a:t>
                      </a:r>
                      <a:endParaRPr lang="en-US" sz="12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Network functionality is severely limited or software is impaired. E.g.: (slow performance) and no work around is available.</a:t>
                      </a:r>
                      <a:endParaRPr lang="en-US" sz="12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WiFi-Soft and Customer work to dedicate resources during normal Business hours to resolve situation.</a:t>
                      </a:r>
                      <a:endParaRPr lang="en-US" sz="12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4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4</a:t>
                      </a:r>
                      <a:endParaRPr lang="en-US" sz="12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Level 4</a:t>
                      </a:r>
                      <a:endParaRPr lang="en-US" sz="12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General Questions, enhancements, and/or documentation errors.</a:t>
                      </a:r>
                      <a:endParaRPr lang="en-US" sz="12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Roboto Condensed" charset="0"/>
                          <a:ea typeface="Roboto Condensed" charset="0"/>
                          <a:cs typeface="Arial"/>
                        </a:rPr>
                        <a:t>WiFi-Soft and Customer work to during normal business hours to provide assistance as requested.</a:t>
                      </a:r>
                      <a:endParaRPr lang="en-US" sz="1200" dirty="0"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TRAINING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43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 smtClean="0"/>
              <a:t> Online </a:t>
            </a:r>
            <a:r>
              <a:rPr lang="en-US" dirty="0" smtClean="0"/>
              <a:t>training via </a:t>
            </a:r>
            <a:r>
              <a:rPr lang="en-US" dirty="0" err="1" smtClean="0"/>
              <a:t>Webex</a:t>
            </a:r>
            <a:r>
              <a:rPr lang="en-US" dirty="0" smtClean="0"/>
              <a:t> available on request</a:t>
            </a:r>
          </a:p>
          <a:p>
            <a:r>
              <a:rPr lang="en-US" dirty="0" smtClean="0"/>
              <a:t> Training includes</a:t>
            </a:r>
          </a:p>
          <a:p>
            <a:pPr lvl="1"/>
            <a:r>
              <a:rPr lang="en-US" dirty="0" smtClean="0"/>
              <a:t> WiFiLAN basics </a:t>
            </a:r>
          </a:p>
          <a:p>
            <a:pPr lvl="1"/>
            <a:r>
              <a:rPr lang="en-US" dirty="0" smtClean="0"/>
              <a:t> Feature-wise usage instructions</a:t>
            </a:r>
          </a:p>
          <a:p>
            <a:pPr lvl="1"/>
            <a:r>
              <a:rPr lang="en-US" dirty="0" smtClean="0"/>
              <a:t> Hotspot on-boarding</a:t>
            </a:r>
          </a:p>
          <a:p>
            <a:pPr lvl="1"/>
            <a:r>
              <a:rPr lang="en-US" dirty="0" smtClean="0"/>
              <a:t> Captive Portal &amp; third-party integration</a:t>
            </a:r>
          </a:p>
          <a:p>
            <a:pPr lvl="1"/>
            <a:r>
              <a:rPr lang="en-US" dirty="0" smtClean="0"/>
              <a:t> Troubleshooting &amp; Diagnostics </a:t>
            </a:r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276350"/>
            <a:ext cx="2266950" cy="142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44</a:t>
            </a:fld>
            <a:endParaRPr lang="en"/>
          </a:p>
        </p:txBody>
      </p:sp>
      <p:sp>
        <p:nvSpPr>
          <p:cNvPr id="503" name="Shape 50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dirty="0">
                <a:solidFill>
                  <a:srgbClr val="FF9800"/>
                </a:solidFill>
              </a:rPr>
              <a:t>THANKS!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Any questions?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dirty="0" smtClean="0"/>
              <a:t>Please </a:t>
            </a:r>
            <a:r>
              <a:rPr lang="en" sz="2000" dirty="0" smtClean="0"/>
              <a:t>contact us </a:t>
            </a:r>
            <a:r>
              <a:rPr lang="en" sz="2000" dirty="0" smtClean="0"/>
              <a:t>at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dirty="0" smtClean="0">
                <a:hlinkClick r:id="rId3"/>
              </a:rPr>
              <a:t>sales@wifi-soft.com</a:t>
            </a:r>
            <a:r>
              <a:rPr lang="en" sz="2000" dirty="0" smtClean="0"/>
              <a:t> | +1-866-554-5090 | +91-20-3018-5500</a:t>
            </a:r>
            <a:endParaRPr lang="en" sz="2000" dirty="0"/>
          </a:p>
        </p:txBody>
      </p:sp>
      <p:grpSp>
        <p:nvGrpSpPr>
          <p:cNvPr id="505" name="Shape 505"/>
          <p:cNvGrpSpPr/>
          <p:nvPr/>
        </p:nvGrpSpPr>
        <p:grpSpPr>
          <a:xfrm>
            <a:off x="3996209" y="966816"/>
            <a:ext cx="1197664" cy="1126776"/>
            <a:chOff x="5972700" y="2330200"/>
            <a:chExt cx="411625" cy="387275"/>
          </a:xfrm>
        </p:grpSpPr>
        <p:sp>
          <p:nvSpPr>
            <p:cNvPr id="506" name="Shape 5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HISTORY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grpSp>
        <p:nvGrpSpPr>
          <p:cNvPr id="2" name="Shape 239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685800" y="2952750"/>
            <a:ext cx="77724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5800" y="2952750"/>
            <a:ext cx="0" cy="609600"/>
          </a:xfrm>
          <a:prstGeom prst="straightConnector1">
            <a:avLst/>
          </a:prstGeom>
          <a:ln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3638550"/>
            <a:ext cx="9637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2005 – Founded</a:t>
            </a:r>
            <a:endParaRPr lang="en-US" sz="8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43000" y="2343150"/>
            <a:ext cx="0" cy="609600"/>
          </a:xfrm>
          <a:prstGeom prst="straightConnector1">
            <a:avLst/>
          </a:prstGeom>
          <a:ln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2038350"/>
            <a:ext cx="1188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2006 – WiFiLAN v1.0</a:t>
            </a:r>
            <a:endParaRPr lang="en-US" sz="8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76400" y="2952750"/>
            <a:ext cx="0" cy="609600"/>
          </a:xfrm>
          <a:prstGeom prst="straightConnector1">
            <a:avLst/>
          </a:prstGeom>
          <a:ln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09800" y="2343150"/>
            <a:ext cx="0" cy="609600"/>
          </a:xfrm>
          <a:prstGeom prst="straightConnector1">
            <a:avLst/>
          </a:prstGeom>
          <a:ln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2952750"/>
            <a:ext cx="0" cy="609600"/>
          </a:xfrm>
          <a:prstGeom prst="straightConnector1">
            <a:avLst/>
          </a:prstGeom>
          <a:ln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05200" y="2343150"/>
            <a:ext cx="0" cy="609600"/>
          </a:xfrm>
          <a:prstGeom prst="straightConnector1">
            <a:avLst/>
          </a:prstGeom>
          <a:ln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2952750"/>
            <a:ext cx="0" cy="609600"/>
          </a:xfrm>
          <a:prstGeom prst="straightConnector1">
            <a:avLst/>
          </a:prstGeom>
          <a:ln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53000" y="2343150"/>
            <a:ext cx="0" cy="609600"/>
          </a:xfrm>
          <a:prstGeom prst="straightConnector1">
            <a:avLst/>
          </a:prstGeom>
          <a:ln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91200" y="2952750"/>
            <a:ext cx="0" cy="609600"/>
          </a:xfrm>
          <a:prstGeom prst="straightConnector1">
            <a:avLst/>
          </a:prstGeom>
          <a:ln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629400" y="2343150"/>
            <a:ext cx="0" cy="609600"/>
          </a:xfrm>
          <a:prstGeom prst="straightConnector1">
            <a:avLst/>
          </a:prstGeom>
          <a:ln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543800" y="2952750"/>
            <a:ext cx="0" cy="609600"/>
          </a:xfrm>
          <a:prstGeom prst="straightConnector1">
            <a:avLst/>
          </a:prstGeom>
          <a:ln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19200" y="3638550"/>
            <a:ext cx="1088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2007 Whole Foods</a:t>
            </a:r>
            <a:endParaRPr lang="en-US" sz="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52600" y="1962150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2008 – Expansion </a:t>
            </a:r>
          </a:p>
          <a:p>
            <a:r>
              <a:rPr lang="en-US" sz="800" b="1" dirty="0" smtClean="0"/>
              <a:t>of US client base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62200" y="3638550"/>
            <a:ext cx="9476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1000+ Hotspots</a:t>
            </a:r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0" y="2038350"/>
            <a:ext cx="10631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2010 – UniBox 1.0</a:t>
            </a:r>
            <a:endParaRPr lang="en-US" sz="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429000" y="3638550"/>
            <a:ext cx="16866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Products sold in 30+ countries</a:t>
            </a:r>
            <a:endParaRPr lang="en-US" sz="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19600" y="2038350"/>
            <a:ext cx="12827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2012 – 8000+ hotspots</a:t>
            </a:r>
            <a:endParaRPr lang="en-US" sz="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81600" y="3638550"/>
            <a:ext cx="17171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2014 – Access Points launched</a:t>
            </a:r>
            <a:endParaRPr lang="en-US" sz="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019800" y="2038350"/>
            <a:ext cx="17988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2015 – 10+ million monthly users</a:t>
            </a:r>
            <a:endParaRPr lang="en-US" sz="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010400" y="3638550"/>
            <a:ext cx="13740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2016 -  10000+ hotspots 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495800" y="1276350"/>
            <a:ext cx="2057400" cy="37909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362200" y="1295400"/>
            <a:ext cx="2057400" cy="37909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28600" y="1295400"/>
            <a:ext cx="2057400" cy="37909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PRODUCTS &amp; SERVICES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grpSp>
        <p:nvGrpSpPr>
          <p:cNvPr id="2" name="Shape 239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228600" y="1809750"/>
            <a:ext cx="20574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400" dirty="0" smtClean="0"/>
              <a:t> </a:t>
            </a:r>
            <a:r>
              <a:rPr lang="en-US" sz="1200" dirty="0" smtClean="0"/>
              <a:t>Captive Portals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Hotspot Billing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Subscriber Mgmt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Monitoring &amp; NMS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schemeClr val="tx1"/>
                </a:solidFill>
              </a:rPr>
              <a:t> Bandwidth Control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 smtClean="0">
                <a:solidFill>
                  <a:schemeClr val="tx1"/>
                </a:solidFill>
              </a:rPr>
              <a:t> Policy Enforcement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 smtClean="0"/>
              <a:t> Social Media 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Reporting/Analytics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 smtClean="0">
                <a:solidFill>
                  <a:schemeClr val="tx1"/>
                </a:solidFill>
              </a:rPr>
              <a:t> Venue Dashboards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362200" y="1809750"/>
            <a:ext cx="21336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400" dirty="0" smtClean="0"/>
              <a:t> </a:t>
            </a:r>
            <a:r>
              <a:rPr lang="en-US" sz="1200" dirty="0" smtClean="0"/>
              <a:t>Hotspot Controller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 smtClean="0">
                <a:solidFill>
                  <a:schemeClr val="tx1"/>
                </a:solidFill>
              </a:rPr>
              <a:t> Built-in AAA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 smtClean="0">
                <a:solidFill>
                  <a:schemeClr val="tx1"/>
                </a:solidFill>
              </a:rPr>
              <a:t> Hotspot Billing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 smtClean="0">
                <a:solidFill>
                  <a:schemeClr val="tx1"/>
                </a:solidFill>
              </a:rPr>
              <a:t> Captive Portals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schemeClr val="tx1"/>
                </a:solidFill>
              </a:rPr>
              <a:t> Bandwidth </a:t>
            </a:r>
            <a:r>
              <a:rPr lang="en-US" sz="1200" dirty="0" smtClean="0">
                <a:solidFill>
                  <a:schemeClr val="tx1"/>
                </a:solidFill>
              </a:rPr>
              <a:t>Mgmt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Multiple Login Methods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schemeClr val="tx1"/>
                </a:solidFill>
              </a:rPr>
              <a:t> Policy </a:t>
            </a:r>
            <a:r>
              <a:rPr lang="en-US" sz="1200" dirty="0" smtClean="0">
                <a:solidFill>
                  <a:schemeClr val="tx1"/>
                </a:solidFill>
              </a:rPr>
              <a:t>Enforcement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PMS Integration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URL Logging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4495800" y="1657350"/>
            <a:ext cx="23622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Indoor &amp; Outdoor APs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 smtClean="0"/>
              <a:t> Multiple SSIDs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 smtClean="0">
                <a:solidFill>
                  <a:schemeClr val="tx1"/>
                </a:solidFill>
              </a:rPr>
              <a:t> Cloud-Controller Managed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Wireless Mesh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Long Range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Plug-n-play setup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 smtClean="0">
                <a:solidFill>
                  <a:schemeClr val="tx1"/>
                </a:solidFill>
              </a:rPr>
              <a:t> Captive Portal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Auto-channel Selection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 smtClean="0">
                <a:solidFill>
                  <a:schemeClr val="tx1"/>
                </a:solidFill>
              </a:rPr>
              <a:t> 802.1x/RADIUS 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Bandwidth Control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381000" y="1352550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WIFILAN CLOUD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2514600" y="1352550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UNIBOX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4648200" y="1352550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UNIMAX AP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CUSTOMERS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grpSp>
        <p:nvGrpSpPr>
          <p:cNvPr id="2" name="Shape 239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66950"/>
            <a:ext cx="7856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800350"/>
            <a:ext cx="838200" cy="4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019550"/>
            <a:ext cx="55227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33550"/>
            <a:ext cx="1381125" cy="46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733550"/>
            <a:ext cx="94180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ounded Rectangle 43"/>
          <p:cNvSpPr/>
          <p:nvPr/>
        </p:nvSpPr>
        <p:spPr>
          <a:xfrm>
            <a:off x="0" y="1352550"/>
            <a:ext cx="2286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Integrators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2362200" y="1352550"/>
            <a:ext cx="2209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ISP / Service Providers</a:t>
            </a:r>
            <a:endParaRPr lang="en-US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2190750"/>
            <a:ext cx="533400" cy="61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1733550"/>
            <a:ext cx="887730" cy="47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ounded Rectangle 47"/>
          <p:cNvSpPr/>
          <p:nvPr/>
        </p:nvSpPr>
        <p:spPr>
          <a:xfrm>
            <a:off x="4648200" y="1352550"/>
            <a:ext cx="2133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Retail</a:t>
            </a:r>
            <a:endParaRPr lang="en-US" dirty="0"/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8800" y="2114550"/>
            <a:ext cx="990600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ounded Rectangle 49"/>
          <p:cNvSpPr/>
          <p:nvPr/>
        </p:nvSpPr>
        <p:spPr>
          <a:xfrm>
            <a:off x="6934200" y="1352550"/>
            <a:ext cx="1981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Hospitality</a:t>
            </a:r>
            <a:endParaRPr lang="en-US" dirty="0"/>
          </a:p>
        </p:txBody>
      </p:sp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76800" y="2876550"/>
            <a:ext cx="99800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424815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571750"/>
            <a:ext cx="762000" cy="55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3638550"/>
            <a:ext cx="100541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62200" y="3486150"/>
            <a:ext cx="933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66800" y="3028950"/>
            <a:ext cx="852186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05200" y="3105150"/>
            <a:ext cx="96393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24400" y="4019550"/>
            <a:ext cx="1390650" cy="63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34000" y="325755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10400" y="1885950"/>
            <a:ext cx="8191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924800" y="2419350"/>
            <a:ext cx="990600" cy="39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9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10400" y="2724150"/>
            <a:ext cx="990600" cy="7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96200" y="3409950"/>
            <a:ext cx="1295400" cy="32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3714750"/>
            <a:ext cx="1066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077200" y="386715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VENUES SERVED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grpSp>
        <p:nvGrpSpPr>
          <p:cNvPr id="2" name="Shape 239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809750"/>
            <a:ext cx="2290762" cy="19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809750"/>
            <a:ext cx="1462087" cy="67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419350"/>
            <a:ext cx="840668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2495550"/>
            <a:ext cx="1004041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2495550"/>
            <a:ext cx="1428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2266950"/>
            <a:ext cx="77609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57800" y="363855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33600" y="3790950"/>
            <a:ext cx="1571625" cy="69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3028950"/>
            <a:ext cx="119062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3409950"/>
            <a:ext cx="1476375" cy="8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81200" y="1428750"/>
            <a:ext cx="1481137" cy="66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20000" y="1657350"/>
            <a:ext cx="12192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38600" y="3714750"/>
            <a:ext cx="990600" cy="39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8600" y="2647950"/>
            <a:ext cx="990600" cy="7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8200" y="440055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810000" y="1504950"/>
            <a:ext cx="847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657600" y="4552950"/>
            <a:ext cx="1657350" cy="44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AWARDS/RECOGNITIONS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grpSp>
        <p:nvGrpSpPr>
          <p:cNvPr id="2" name="Shape 239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opTenReview-Rating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1504950"/>
            <a:ext cx="5181600" cy="2133600"/>
          </a:xfrm>
          <a:prstGeom prst="rect">
            <a:avLst/>
          </a:prstGeom>
        </p:spPr>
      </p:pic>
      <p:pic>
        <p:nvPicPr>
          <p:cNvPr id="28" name="Content Placeholder 3" descr="BOY_Siliconindia_Certific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1504950"/>
            <a:ext cx="2980732" cy="224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304800" y="3867150"/>
            <a:ext cx="402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Wifisoft recognized in top-3 WiFi solution worldwide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100047" y="3867150"/>
            <a:ext cx="3967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Wifisoft - Brand of the year (2016) for WiFi Hotspots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1397</Words>
  <Application>Microsoft Office PowerPoint</Application>
  <PresentationFormat>On-screen Show (16:9)</PresentationFormat>
  <Paragraphs>337</Paragraphs>
  <Slides>44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Roboto Condensed</vt:lpstr>
      <vt:lpstr>Roboto Condensed Light</vt:lpstr>
      <vt:lpstr>Wingdings</vt:lpstr>
      <vt:lpstr>Times New Roman</vt:lpstr>
      <vt:lpstr>Arvo</vt:lpstr>
      <vt:lpstr>Salerio template</vt:lpstr>
      <vt:lpstr>WIFILAN Cloud</vt:lpstr>
      <vt:lpstr>Wifisoft Overview</vt:lpstr>
      <vt:lpstr>Slide 3</vt:lpstr>
      <vt:lpstr>INTRODUCTION</vt:lpstr>
      <vt:lpstr>HISTORY</vt:lpstr>
      <vt:lpstr>PRODUCTS &amp; SERVICES</vt:lpstr>
      <vt:lpstr>CUSTOMERS</vt:lpstr>
      <vt:lpstr>VENUES SERVED</vt:lpstr>
      <vt:lpstr>AWARDS/RECOGNITIONS</vt:lpstr>
      <vt:lpstr>MANAGEMENT</vt:lpstr>
      <vt:lpstr>WiFiLAN Cloud</vt:lpstr>
      <vt:lpstr>WIFILAN OVERVIEW</vt:lpstr>
      <vt:lpstr>WIFILAN ADVANTAGES</vt:lpstr>
      <vt:lpstr>DEPLOYMENT ARCHITECTURE</vt:lpstr>
      <vt:lpstr>WIFILAN HOSTING</vt:lpstr>
      <vt:lpstr>WIFILAN ARCHITECTURE</vt:lpstr>
      <vt:lpstr>WIFILAN DASHBOARD</vt:lpstr>
      <vt:lpstr>CAPTIVE PORTAL</vt:lpstr>
      <vt:lpstr>SELF CARE PORTAL</vt:lpstr>
      <vt:lpstr>RADIUS SERVER</vt:lpstr>
      <vt:lpstr>USER MANAGEMENT</vt:lpstr>
      <vt:lpstr>USER MANAGEMENT</vt:lpstr>
      <vt:lpstr>NETWORK MONITORING</vt:lpstr>
      <vt:lpstr>ONLINE BILLING</vt:lpstr>
      <vt:lpstr>ONLINE BILLING</vt:lpstr>
      <vt:lpstr>BANDWIDTH &amp; QoS</vt:lpstr>
      <vt:lpstr>VOUCHERS</vt:lpstr>
      <vt:lpstr>VOUCHERS</vt:lpstr>
      <vt:lpstr>SOCIAL MEDIA</vt:lpstr>
      <vt:lpstr>SOCIAL MEDIA</vt:lpstr>
      <vt:lpstr>ADVERTISEMENT / PROMOTIONS</vt:lpstr>
      <vt:lpstr>ADVERTISEMENT / PROMOTIONS</vt:lpstr>
      <vt:lpstr>OPERATIONS - REPORTS</vt:lpstr>
      <vt:lpstr>REPORTING</vt:lpstr>
      <vt:lpstr>REPORTING</vt:lpstr>
      <vt:lpstr>NMS ALERTING</vt:lpstr>
      <vt:lpstr>THIRD PARTY INTEGRATION</vt:lpstr>
      <vt:lpstr>THIRD PARTY INTEGRATION</vt:lpstr>
      <vt:lpstr>MULTI-VENDOR SUPPORT</vt:lpstr>
      <vt:lpstr>LICENSING &amp; SUPPORT</vt:lpstr>
      <vt:lpstr>SUPPORT / MAINTENANCE</vt:lpstr>
      <vt:lpstr>SUPPORT LEVELS</vt:lpstr>
      <vt:lpstr>TRAINING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WiFiLAN Cloud</dc:title>
  <cp:lastModifiedBy>rishi</cp:lastModifiedBy>
  <cp:revision>39</cp:revision>
  <dcterms:modified xsi:type="dcterms:W3CDTF">2017-08-20T07:42:47Z</dcterms:modified>
</cp:coreProperties>
</file>