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6" r:id="rId4"/>
    <p:sldId id="287" r:id="rId5"/>
    <p:sldId id="288" r:id="rId6"/>
    <p:sldId id="289" r:id="rId7"/>
    <p:sldId id="290" r:id="rId8"/>
    <p:sldId id="291" r:id="rId9"/>
    <p:sldId id="292" r:id="rId10"/>
    <p:sldId id="285" r:id="rId11"/>
    <p:sldId id="276" r:id="rId12"/>
    <p:sldId id="282" r:id="rId13"/>
    <p:sldId id="295" r:id="rId14"/>
    <p:sldId id="297" r:id="rId15"/>
    <p:sldId id="299" r:id="rId16"/>
    <p:sldId id="296" r:id="rId17"/>
    <p:sldId id="294" r:id="rId18"/>
    <p:sldId id="301" r:id="rId19"/>
    <p:sldId id="302" r:id="rId20"/>
    <p:sldId id="303" r:id="rId21"/>
    <p:sldId id="304" r:id="rId22"/>
    <p:sldId id="305" r:id="rId23"/>
    <p:sldId id="271" r:id="rId24"/>
    <p:sldId id="272" r:id="rId25"/>
  </p:sldIdLst>
  <p:sldSz cx="24387175" cy="13716000"/>
  <p:notesSz cx="6858000" cy="9144000"/>
  <p:defaultTextStyle>
    <a:defPPr>
      <a:defRPr lang="en-US"/>
    </a:defPPr>
    <a:lvl1pPr marL="0" algn="l" defTabSz="2194546" rtl="0" eaLnBrk="1" latinLnBrk="0" hangingPunct="1">
      <a:defRPr sz="4300" kern="1200">
        <a:solidFill>
          <a:schemeClr val="tx1"/>
        </a:solidFill>
        <a:latin typeface="+mn-lt"/>
        <a:ea typeface="+mn-ea"/>
        <a:cs typeface="+mn-cs"/>
      </a:defRPr>
    </a:lvl1pPr>
    <a:lvl2pPr marL="1097273" algn="l" defTabSz="2194546" rtl="0" eaLnBrk="1" latinLnBrk="0" hangingPunct="1">
      <a:defRPr sz="4300" kern="1200">
        <a:solidFill>
          <a:schemeClr val="tx1"/>
        </a:solidFill>
        <a:latin typeface="+mn-lt"/>
        <a:ea typeface="+mn-ea"/>
        <a:cs typeface="+mn-cs"/>
      </a:defRPr>
    </a:lvl2pPr>
    <a:lvl3pPr marL="2194546" algn="l" defTabSz="2194546" rtl="0" eaLnBrk="1" latinLnBrk="0" hangingPunct="1">
      <a:defRPr sz="4300" kern="1200">
        <a:solidFill>
          <a:schemeClr val="tx1"/>
        </a:solidFill>
        <a:latin typeface="+mn-lt"/>
        <a:ea typeface="+mn-ea"/>
        <a:cs typeface="+mn-cs"/>
      </a:defRPr>
    </a:lvl3pPr>
    <a:lvl4pPr marL="3291819" algn="l" defTabSz="2194546" rtl="0" eaLnBrk="1" latinLnBrk="0" hangingPunct="1">
      <a:defRPr sz="4300" kern="1200">
        <a:solidFill>
          <a:schemeClr val="tx1"/>
        </a:solidFill>
        <a:latin typeface="+mn-lt"/>
        <a:ea typeface="+mn-ea"/>
        <a:cs typeface="+mn-cs"/>
      </a:defRPr>
    </a:lvl4pPr>
    <a:lvl5pPr marL="4389092" algn="l" defTabSz="2194546" rtl="0" eaLnBrk="1" latinLnBrk="0" hangingPunct="1">
      <a:defRPr sz="4300" kern="1200">
        <a:solidFill>
          <a:schemeClr val="tx1"/>
        </a:solidFill>
        <a:latin typeface="+mn-lt"/>
        <a:ea typeface="+mn-ea"/>
        <a:cs typeface="+mn-cs"/>
      </a:defRPr>
    </a:lvl5pPr>
    <a:lvl6pPr marL="5486366" algn="l" defTabSz="2194546" rtl="0" eaLnBrk="1" latinLnBrk="0" hangingPunct="1">
      <a:defRPr sz="4300" kern="1200">
        <a:solidFill>
          <a:schemeClr val="tx1"/>
        </a:solidFill>
        <a:latin typeface="+mn-lt"/>
        <a:ea typeface="+mn-ea"/>
        <a:cs typeface="+mn-cs"/>
      </a:defRPr>
    </a:lvl6pPr>
    <a:lvl7pPr marL="6583639" algn="l" defTabSz="2194546" rtl="0" eaLnBrk="1" latinLnBrk="0" hangingPunct="1">
      <a:defRPr sz="4300" kern="1200">
        <a:solidFill>
          <a:schemeClr val="tx1"/>
        </a:solidFill>
        <a:latin typeface="+mn-lt"/>
        <a:ea typeface="+mn-ea"/>
        <a:cs typeface="+mn-cs"/>
      </a:defRPr>
    </a:lvl7pPr>
    <a:lvl8pPr marL="7680912" algn="l" defTabSz="2194546" rtl="0" eaLnBrk="1" latinLnBrk="0" hangingPunct="1">
      <a:defRPr sz="4300" kern="1200">
        <a:solidFill>
          <a:schemeClr val="tx1"/>
        </a:solidFill>
        <a:latin typeface="+mn-lt"/>
        <a:ea typeface="+mn-ea"/>
        <a:cs typeface="+mn-cs"/>
      </a:defRPr>
    </a:lvl8pPr>
    <a:lvl9pPr marL="8778185" algn="l" defTabSz="2194546"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022E"/>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246" autoAdjust="0"/>
  </p:normalViewPr>
  <p:slideViewPr>
    <p:cSldViewPr>
      <p:cViewPr varScale="1">
        <p:scale>
          <a:sx n="34" d="100"/>
          <a:sy n="34" d="100"/>
        </p:scale>
        <p:origin x="834" y="84"/>
      </p:cViewPr>
      <p:guideLst>
        <p:guide orient="horz" pos="4320"/>
        <p:guide pos="76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64B37-464C-47E0-8AFB-51499AD3B132}" type="datetimeFigureOut">
              <a:rPr lang="en-US" smtClean="0"/>
              <a:t>7/25/2019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36205-BCAF-442F-A21A-313217A1DD21}" type="slidenum">
              <a:rPr lang="en-US" smtClean="0"/>
              <a:t>‹#›</a:t>
            </a:fld>
            <a:endParaRPr lang="en-US"/>
          </a:p>
        </p:txBody>
      </p:sp>
    </p:spTree>
    <p:extLst>
      <p:ext uri="{BB962C8B-B14F-4D97-AF65-F5344CB8AC3E}">
        <p14:creationId xmlns:p14="http://schemas.microsoft.com/office/powerpoint/2010/main" val="18286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p:spPr>
        <p:txBody>
          <a:body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97273" indent="0" algn="ctr">
              <a:buNone/>
              <a:defRPr>
                <a:solidFill>
                  <a:schemeClr val="tx1">
                    <a:tint val="75000"/>
                  </a:schemeClr>
                </a:solidFill>
              </a:defRPr>
            </a:lvl2pPr>
            <a:lvl3pPr marL="2194546" indent="0" algn="ctr">
              <a:buNone/>
              <a:defRPr>
                <a:solidFill>
                  <a:schemeClr val="tx1">
                    <a:tint val="75000"/>
                  </a:schemeClr>
                </a:solidFill>
              </a:defRPr>
            </a:lvl3pPr>
            <a:lvl4pPr marL="3291819" indent="0" algn="ctr">
              <a:buNone/>
              <a:defRPr>
                <a:solidFill>
                  <a:schemeClr val="tx1">
                    <a:tint val="75000"/>
                  </a:schemeClr>
                </a:solidFill>
              </a:defRPr>
            </a:lvl4pPr>
            <a:lvl5pPr marL="4389092" indent="0" algn="ctr">
              <a:buNone/>
              <a:defRPr>
                <a:solidFill>
                  <a:schemeClr val="tx1">
                    <a:tint val="75000"/>
                  </a:schemeClr>
                </a:solidFill>
              </a:defRPr>
            </a:lvl5pPr>
            <a:lvl6pPr marL="5486366" indent="0" algn="ctr">
              <a:buNone/>
              <a:defRPr>
                <a:solidFill>
                  <a:schemeClr val="tx1">
                    <a:tint val="75000"/>
                  </a:schemeClr>
                </a:solidFill>
              </a:defRPr>
            </a:lvl6pPr>
            <a:lvl7pPr marL="6583639" indent="0" algn="ctr">
              <a:buNone/>
              <a:defRPr>
                <a:solidFill>
                  <a:schemeClr val="tx1">
                    <a:tint val="75000"/>
                  </a:schemeClr>
                </a:solidFill>
              </a:defRPr>
            </a:lvl7pPr>
            <a:lvl8pPr marL="7680912" indent="0" algn="ctr">
              <a:buNone/>
              <a:defRPr>
                <a:solidFill>
                  <a:schemeClr val="tx1">
                    <a:tint val="75000"/>
                  </a:schemeClr>
                </a:solidFill>
              </a:defRPr>
            </a:lvl8pPr>
            <a:lvl9pPr marL="87781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91C14-8F1F-42B2-A498-064DE15581F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158680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91C14-8F1F-42B2-A498-064DE15581F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19670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971520" y="1025527"/>
            <a:ext cx="14263959" cy="2184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1182" y="1025527"/>
            <a:ext cx="42393884" cy="2184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91C14-8F1F-42B2-A498-064DE15581F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30500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91C14-8F1F-42B2-A498-064DE15581F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341085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8" y="8813801"/>
            <a:ext cx="20729099" cy="2724150"/>
          </a:xfrm>
        </p:spPr>
        <p:txBody>
          <a:bodyPr anchor="t"/>
          <a:lstStyle>
            <a:lvl1pPr algn="l">
              <a:defRPr sz="9600" b="1" cap="all"/>
            </a:lvl1pPr>
          </a:lstStyle>
          <a:p>
            <a:r>
              <a:rPr lang="en-US"/>
              <a:t>Click to edit Master title style</a:t>
            </a:r>
          </a:p>
        </p:txBody>
      </p:sp>
      <p:sp>
        <p:nvSpPr>
          <p:cNvPr id="3" name="Text Placeholder 2"/>
          <p:cNvSpPr>
            <a:spLocks noGrp="1"/>
          </p:cNvSpPr>
          <p:nvPr>
            <p:ph type="body" idx="1"/>
          </p:nvPr>
        </p:nvSpPr>
        <p:spPr>
          <a:xfrm>
            <a:off x="1926418" y="5813427"/>
            <a:ext cx="20729099" cy="3000374"/>
          </a:xfrm>
        </p:spPr>
        <p:txBody>
          <a:bodyPr anchor="b"/>
          <a:lstStyle>
            <a:lvl1pPr marL="0" indent="0">
              <a:buNone/>
              <a:defRPr sz="4800">
                <a:solidFill>
                  <a:schemeClr val="tx1">
                    <a:tint val="75000"/>
                  </a:schemeClr>
                </a:solidFill>
              </a:defRPr>
            </a:lvl1pPr>
            <a:lvl2pPr marL="1097273" indent="0">
              <a:buNone/>
              <a:defRPr sz="4300">
                <a:solidFill>
                  <a:schemeClr val="tx1">
                    <a:tint val="75000"/>
                  </a:schemeClr>
                </a:solidFill>
              </a:defRPr>
            </a:lvl2pPr>
            <a:lvl3pPr marL="2194546" indent="0">
              <a:buNone/>
              <a:defRPr sz="3900">
                <a:solidFill>
                  <a:schemeClr val="tx1">
                    <a:tint val="75000"/>
                  </a:schemeClr>
                </a:solidFill>
              </a:defRPr>
            </a:lvl3pPr>
            <a:lvl4pPr marL="3291819" indent="0">
              <a:buNone/>
              <a:defRPr sz="3400">
                <a:solidFill>
                  <a:schemeClr val="tx1">
                    <a:tint val="75000"/>
                  </a:schemeClr>
                </a:solidFill>
              </a:defRPr>
            </a:lvl4pPr>
            <a:lvl5pPr marL="4389092" indent="0">
              <a:buNone/>
              <a:defRPr sz="3400">
                <a:solidFill>
                  <a:schemeClr val="tx1">
                    <a:tint val="75000"/>
                  </a:schemeClr>
                </a:solidFill>
              </a:defRPr>
            </a:lvl5pPr>
            <a:lvl6pPr marL="5486366" indent="0">
              <a:buNone/>
              <a:defRPr sz="3400">
                <a:solidFill>
                  <a:schemeClr val="tx1">
                    <a:tint val="75000"/>
                  </a:schemeClr>
                </a:solidFill>
              </a:defRPr>
            </a:lvl6pPr>
            <a:lvl7pPr marL="6583639" indent="0">
              <a:buNone/>
              <a:defRPr sz="3400">
                <a:solidFill>
                  <a:schemeClr val="tx1">
                    <a:tint val="75000"/>
                  </a:schemeClr>
                </a:solidFill>
              </a:defRPr>
            </a:lvl7pPr>
            <a:lvl8pPr marL="7680912" indent="0">
              <a:buNone/>
              <a:defRPr sz="3400">
                <a:solidFill>
                  <a:schemeClr val="tx1">
                    <a:tint val="75000"/>
                  </a:schemeClr>
                </a:solidFill>
              </a:defRPr>
            </a:lvl8pPr>
            <a:lvl9pPr marL="8778185" indent="0">
              <a:buNone/>
              <a:defRPr sz="3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91C14-8F1F-42B2-A498-064DE15581F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350163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71184" y="5975350"/>
            <a:ext cx="28328920" cy="16894176"/>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6555" y="5975350"/>
            <a:ext cx="28328923" cy="16894176"/>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91C14-8F1F-42B2-A498-064DE15581F9}"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308242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5"/>
            <a:ext cx="10775239" cy="1279524"/>
          </a:xfrm>
        </p:spPr>
        <p:txBody>
          <a:bodyPr anchor="b"/>
          <a:lstStyle>
            <a:lvl1pPr marL="0" indent="0">
              <a:buNone/>
              <a:defRPr sz="5800" b="1"/>
            </a:lvl1pPr>
            <a:lvl2pPr marL="1097273" indent="0">
              <a:buNone/>
              <a:defRPr sz="4800" b="1"/>
            </a:lvl2pPr>
            <a:lvl3pPr marL="2194546" indent="0">
              <a:buNone/>
              <a:defRPr sz="4300" b="1"/>
            </a:lvl3pPr>
            <a:lvl4pPr marL="3291819" indent="0">
              <a:buNone/>
              <a:defRPr sz="3900" b="1"/>
            </a:lvl4pPr>
            <a:lvl5pPr marL="4389092" indent="0">
              <a:buNone/>
              <a:defRPr sz="3900" b="1"/>
            </a:lvl5pPr>
            <a:lvl6pPr marL="5486366" indent="0">
              <a:buNone/>
              <a:defRPr sz="3900" b="1"/>
            </a:lvl6pPr>
            <a:lvl7pPr marL="6583639" indent="0">
              <a:buNone/>
              <a:defRPr sz="3900" b="1"/>
            </a:lvl7pPr>
            <a:lvl8pPr marL="7680912" indent="0">
              <a:buNone/>
              <a:defRPr sz="3900" b="1"/>
            </a:lvl8pPr>
            <a:lvl9pPr marL="8778185" indent="0">
              <a:buNone/>
              <a:defRPr sz="3900" b="1"/>
            </a:lvl9pPr>
          </a:lstStyle>
          <a:p>
            <a:pPr lvl="0"/>
            <a:r>
              <a:rPr lang="en-US"/>
              <a:t>Click to edit Master text styles</a:t>
            </a:r>
          </a:p>
        </p:txBody>
      </p:sp>
      <p:sp>
        <p:nvSpPr>
          <p:cNvPr id="4" name="Content Placeholder 3"/>
          <p:cNvSpPr>
            <a:spLocks noGrp="1"/>
          </p:cNvSpPr>
          <p:nvPr>
            <p:ph sz="half" idx="2"/>
          </p:nvPr>
        </p:nvSpPr>
        <p:spPr>
          <a:xfrm>
            <a:off x="1219359" y="4349750"/>
            <a:ext cx="10775239" cy="7902576"/>
          </a:xfrm>
        </p:spPr>
        <p:txBody>
          <a:bodyPr/>
          <a:lstStyle>
            <a:lvl1pPr>
              <a:defRPr sz="5800"/>
            </a:lvl1pPr>
            <a:lvl2pPr>
              <a:defRPr sz="4800"/>
            </a:lvl2pPr>
            <a:lvl3pPr>
              <a:defRPr sz="43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3070225"/>
            <a:ext cx="10779471" cy="1279524"/>
          </a:xfrm>
        </p:spPr>
        <p:txBody>
          <a:bodyPr anchor="b"/>
          <a:lstStyle>
            <a:lvl1pPr marL="0" indent="0">
              <a:buNone/>
              <a:defRPr sz="5800" b="1"/>
            </a:lvl1pPr>
            <a:lvl2pPr marL="1097273" indent="0">
              <a:buNone/>
              <a:defRPr sz="4800" b="1"/>
            </a:lvl2pPr>
            <a:lvl3pPr marL="2194546" indent="0">
              <a:buNone/>
              <a:defRPr sz="4300" b="1"/>
            </a:lvl3pPr>
            <a:lvl4pPr marL="3291819" indent="0">
              <a:buNone/>
              <a:defRPr sz="3900" b="1"/>
            </a:lvl4pPr>
            <a:lvl5pPr marL="4389092" indent="0">
              <a:buNone/>
              <a:defRPr sz="3900" b="1"/>
            </a:lvl5pPr>
            <a:lvl6pPr marL="5486366" indent="0">
              <a:buNone/>
              <a:defRPr sz="3900" b="1"/>
            </a:lvl6pPr>
            <a:lvl7pPr marL="6583639" indent="0">
              <a:buNone/>
              <a:defRPr sz="3900" b="1"/>
            </a:lvl7pPr>
            <a:lvl8pPr marL="7680912" indent="0">
              <a:buNone/>
              <a:defRPr sz="3900" b="1"/>
            </a:lvl8pPr>
            <a:lvl9pPr marL="8778185" indent="0">
              <a:buNone/>
              <a:defRPr sz="39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1" cy="7902576"/>
          </a:xfrm>
        </p:spPr>
        <p:txBody>
          <a:bodyPr/>
          <a:lstStyle>
            <a:lvl1pPr>
              <a:defRPr sz="5800"/>
            </a:lvl1pPr>
            <a:lvl2pPr>
              <a:defRPr sz="4800"/>
            </a:lvl2pPr>
            <a:lvl3pPr>
              <a:defRPr sz="4300"/>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91C14-8F1F-42B2-A498-064DE15581F9}"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245962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91C14-8F1F-42B2-A498-064DE15581F9}"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324712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91C14-8F1F-42B2-A498-064DE15581F9}"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113888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1" y="546100"/>
            <a:ext cx="8023212" cy="2324100"/>
          </a:xfr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710" y="546101"/>
            <a:ext cx="13633108" cy="11706226"/>
          </a:xfrm>
        </p:spPr>
        <p:txBody>
          <a:bodyPr/>
          <a:lstStyle>
            <a:lvl1pPr>
              <a:defRPr sz="7700"/>
            </a:lvl1pPr>
            <a:lvl2pPr>
              <a:defRPr sz="67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1" y="2870201"/>
            <a:ext cx="8023212" cy="9382126"/>
          </a:xfrm>
        </p:spPr>
        <p:txBody>
          <a:bodyPr/>
          <a:lstStyle>
            <a:lvl1pPr marL="0" indent="0">
              <a:buNone/>
              <a:defRPr sz="3400"/>
            </a:lvl1pPr>
            <a:lvl2pPr marL="1097273" indent="0">
              <a:buNone/>
              <a:defRPr sz="2800"/>
            </a:lvl2pPr>
            <a:lvl3pPr marL="2194546" indent="0">
              <a:buNone/>
              <a:defRPr sz="2400"/>
            </a:lvl3pPr>
            <a:lvl4pPr marL="3291819" indent="0">
              <a:buNone/>
              <a:defRPr sz="2200"/>
            </a:lvl4pPr>
            <a:lvl5pPr marL="4389092" indent="0">
              <a:buNone/>
              <a:defRPr sz="2200"/>
            </a:lvl5pPr>
            <a:lvl6pPr marL="5486366" indent="0">
              <a:buNone/>
              <a:defRPr sz="2200"/>
            </a:lvl6pPr>
            <a:lvl7pPr marL="6583639" indent="0">
              <a:buNone/>
              <a:defRPr sz="2200"/>
            </a:lvl7pPr>
            <a:lvl8pPr marL="7680912" indent="0">
              <a:buNone/>
              <a:defRPr sz="2200"/>
            </a:lvl8pPr>
            <a:lvl9pPr marL="8778185" indent="0">
              <a:buNone/>
              <a:defRPr sz="2200"/>
            </a:lvl9pPr>
          </a:lstStyle>
          <a:p>
            <a:pPr lvl="0"/>
            <a:r>
              <a:rPr lang="en-US"/>
              <a:t>Click to edit Master text styles</a:t>
            </a:r>
          </a:p>
        </p:txBody>
      </p:sp>
      <p:sp>
        <p:nvSpPr>
          <p:cNvPr id="5" name="Date Placeholder 4"/>
          <p:cNvSpPr>
            <a:spLocks noGrp="1"/>
          </p:cNvSpPr>
          <p:nvPr>
            <p:ph type="dt" sz="half" idx="10"/>
          </p:nvPr>
        </p:nvSpPr>
        <p:spPr/>
        <p:txBody>
          <a:bodyPr/>
          <a:lstStyle/>
          <a:p>
            <a:fld id="{7EA91C14-8F1F-42B2-A498-064DE15581F9}"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379095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8" y="9601201"/>
            <a:ext cx="14632305" cy="1133476"/>
          </a:xfr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80058" y="1225550"/>
            <a:ext cx="14632305" cy="8229600"/>
          </a:xfrm>
        </p:spPr>
        <p:txBody>
          <a:bodyPr/>
          <a:lstStyle>
            <a:lvl1pPr marL="0" indent="0">
              <a:buNone/>
              <a:defRPr sz="7700"/>
            </a:lvl1pPr>
            <a:lvl2pPr marL="1097273" indent="0">
              <a:buNone/>
              <a:defRPr sz="6700"/>
            </a:lvl2pPr>
            <a:lvl3pPr marL="2194546" indent="0">
              <a:buNone/>
              <a:defRPr sz="5800"/>
            </a:lvl3pPr>
            <a:lvl4pPr marL="3291819" indent="0">
              <a:buNone/>
              <a:defRPr sz="4800"/>
            </a:lvl4pPr>
            <a:lvl5pPr marL="4389092" indent="0">
              <a:buNone/>
              <a:defRPr sz="4800"/>
            </a:lvl5pPr>
            <a:lvl6pPr marL="5486366" indent="0">
              <a:buNone/>
              <a:defRPr sz="4800"/>
            </a:lvl6pPr>
            <a:lvl7pPr marL="6583639" indent="0">
              <a:buNone/>
              <a:defRPr sz="4800"/>
            </a:lvl7pPr>
            <a:lvl8pPr marL="7680912" indent="0">
              <a:buNone/>
              <a:defRPr sz="4800"/>
            </a:lvl8pPr>
            <a:lvl9pPr marL="8778185" indent="0">
              <a:buNone/>
              <a:defRPr sz="4800"/>
            </a:lvl9pPr>
          </a:lstStyle>
          <a:p>
            <a:endParaRPr lang="en-US"/>
          </a:p>
        </p:txBody>
      </p:sp>
      <p:sp>
        <p:nvSpPr>
          <p:cNvPr id="4" name="Text Placeholder 3"/>
          <p:cNvSpPr>
            <a:spLocks noGrp="1"/>
          </p:cNvSpPr>
          <p:nvPr>
            <p:ph type="body" sz="half" idx="2"/>
          </p:nvPr>
        </p:nvSpPr>
        <p:spPr>
          <a:xfrm>
            <a:off x="4780058" y="10734677"/>
            <a:ext cx="14632305" cy="1609724"/>
          </a:xfrm>
        </p:spPr>
        <p:txBody>
          <a:bodyPr/>
          <a:lstStyle>
            <a:lvl1pPr marL="0" indent="0">
              <a:buNone/>
              <a:defRPr sz="3400"/>
            </a:lvl1pPr>
            <a:lvl2pPr marL="1097273" indent="0">
              <a:buNone/>
              <a:defRPr sz="2800"/>
            </a:lvl2pPr>
            <a:lvl3pPr marL="2194546" indent="0">
              <a:buNone/>
              <a:defRPr sz="2400"/>
            </a:lvl3pPr>
            <a:lvl4pPr marL="3291819" indent="0">
              <a:buNone/>
              <a:defRPr sz="2200"/>
            </a:lvl4pPr>
            <a:lvl5pPr marL="4389092" indent="0">
              <a:buNone/>
              <a:defRPr sz="2200"/>
            </a:lvl5pPr>
            <a:lvl6pPr marL="5486366" indent="0">
              <a:buNone/>
              <a:defRPr sz="2200"/>
            </a:lvl6pPr>
            <a:lvl7pPr marL="6583639" indent="0">
              <a:buNone/>
              <a:defRPr sz="2200"/>
            </a:lvl7pPr>
            <a:lvl8pPr marL="7680912" indent="0">
              <a:buNone/>
              <a:defRPr sz="2200"/>
            </a:lvl8pPr>
            <a:lvl9pPr marL="8778185" indent="0">
              <a:buNone/>
              <a:defRPr sz="2200"/>
            </a:lvl9pPr>
          </a:lstStyle>
          <a:p>
            <a:pPr lvl="0"/>
            <a:r>
              <a:rPr lang="en-US"/>
              <a:t>Click to edit Master text styles</a:t>
            </a:r>
          </a:p>
        </p:txBody>
      </p:sp>
      <p:sp>
        <p:nvSpPr>
          <p:cNvPr id="5" name="Date Placeholder 4"/>
          <p:cNvSpPr>
            <a:spLocks noGrp="1"/>
          </p:cNvSpPr>
          <p:nvPr>
            <p:ph type="dt" sz="half" idx="10"/>
          </p:nvPr>
        </p:nvSpPr>
        <p:spPr/>
        <p:txBody>
          <a:bodyPr/>
          <a:lstStyle/>
          <a:p>
            <a:fld id="{7EA91C14-8F1F-42B2-A498-064DE15581F9}"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125BA-2C99-4330-B8CE-C10B5750CF23}" type="slidenum">
              <a:rPr lang="en-US" smtClean="0"/>
              <a:t>‹#›</a:t>
            </a:fld>
            <a:endParaRPr lang="en-US"/>
          </a:p>
        </p:txBody>
      </p:sp>
    </p:spTree>
    <p:extLst>
      <p:ext uri="{BB962C8B-B14F-4D97-AF65-F5344CB8AC3E}">
        <p14:creationId xmlns:p14="http://schemas.microsoft.com/office/powerpoint/2010/main" val="335759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219454" tIns="109727" rIns="219454" bIns="109727" rtlCol="0" anchor="ctr">
            <a:normAutofit/>
          </a:bodyPr>
          <a:lstStyle/>
          <a:p>
            <a:r>
              <a:rPr lang="en-US"/>
              <a:t>Click to edit Master title style</a:t>
            </a:r>
          </a:p>
        </p:txBody>
      </p:sp>
      <p:sp>
        <p:nvSpPr>
          <p:cNvPr id="3" name="Text Placeholder 2"/>
          <p:cNvSpPr>
            <a:spLocks noGrp="1"/>
          </p:cNvSpPr>
          <p:nvPr>
            <p:ph type="body" idx="1"/>
          </p:nvPr>
        </p:nvSpPr>
        <p:spPr>
          <a:xfrm>
            <a:off x="1219359" y="3200401"/>
            <a:ext cx="21948458" cy="9051926"/>
          </a:xfrm>
          <a:prstGeom prst="rect">
            <a:avLst/>
          </a:prstGeom>
        </p:spPr>
        <p:txBody>
          <a:bodyPr vert="horz" lIns="219454" tIns="109727" rIns="219454" bIns="1097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359" y="12712701"/>
            <a:ext cx="5690341" cy="730250"/>
          </a:xfrm>
          <a:prstGeom prst="rect">
            <a:avLst/>
          </a:prstGeom>
        </p:spPr>
        <p:txBody>
          <a:bodyPr vert="horz" lIns="219454" tIns="109727" rIns="219454" bIns="109727" rtlCol="0" anchor="ctr"/>
          <a:lstStyle>
            <a:lvl1pPr algn="l">
              <a:defRPr sz="2800">
                <a:solidFill>
                  <a:schemeClr val="tx1">
                    <a:tint val="75000"/>
                  </a:schemeClr>
                </a:solidFill>
              </a:defRPr>
            </a:lvl1pPr>
          </a:lstStyle>
          <a:p>
            <a:fld id="{7EA91C14-8F1F-42B2-A498-064DE15581F9}" type="datetimeFigureOut">
              <a:rPr lang="en-US" smtClean="0"/>
              <a:t>7/25/2019</a:t>
            </a:fld>
            <a:endParaRPr lang="en-US"/>
          </a:p>
        </p:txBody>
      </p:sp>
      <p:sp>
        <p:nvSpPr>
          <p:cNvPr id="5" name="Footer Placeholder 4"/>
          <p:cNvSpPr>
            <a:spLocks noGrp="1"/>
          </p:cNvSpPr>
          <p:nvPr>
            <p:ph type="ftr" sz="quarter" idx="3"/>
          </p:nvPr>
        </p:nvSpPr>
        <p:spPr>
          <a:xfrm>
            <a:off x="8332285" y="12712701"/>
            <a:ext cx="7722605" cy="730250"/>
          </a:xfrm>
          <a:prstGeom prst="rect">
            <a:avLst/>
          </a:prstGeom>
        </p:spPr>
        <p:txBody>
          <a:bodyPr vert="horz" lIns="219454" tIns="109727" rIns="219454" bIns="109727"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7475" y="12712701"/>
            <a:ext cx="5690341" cy="730250"/>
          </a:xfrm>
          <a:prstGeom prst="rect">
            <a:avLst/>
          </a:prstGeom>
        </p:spPr>
        <p:txBody>
          <a:bodyPr vert="horz" lIns="219454" tIns="109727" rIns="219454" bIns="109727" rtlCol="0" anchor="ctr"/>
          <a:lstStyle>
            <a:lvl1pPr algn="r">
              <a:defRPr sz="2800">
                <a:solidFill>
                  <a:schemeClr val="tx1">
                    <a:tint val="75000"/>
                  </a:schemeClr>
                </a:solidFill>
              </a:defRPr>
            </a:lvl1pPr>
          </a:lstStyle>
          <a:p>
            <a:fld id="{BFE125BA-2C99-4330-B8CE-C10B5750CF23}" type="slidenum">
              <a:rPr lang="en-US" smtClean="0"/>
              <a:t>‹#›</a:t>
            </a:fld>
            <a:endParaRPr lang="en-US"/>
          </a:p>
        </p:txBody>
      </p:sp>
    </p:spTree>
    <p:extLst>
      <p:ext uri="{BB962C8B-B14F-4D97-AF65-F5344CB8AC3E}">
        <p14:creationId xmlns:p14="http://schemas.microsoft.com/office/powerpoint/2010/main" val="2775186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46" rtl="0" eaLnBrk="1" latinLnBrk="0" hangingPunct="1">
        <a:spcBef>
          <a:spcPct val="0"/>
        </a:spcBef>
        <a:buNone/>
        <a:defRPr sz="10600" kern="1200">
          <a:solidFill>
            <a:schemeClr val="tx1"/>
          </a:solidFill>
          <a:latin typeface="+mj-lt"/>
          <a:ea typeface="+mj-ea"/>
          <a:cs typeface="+mj-cs"/>
        </a:defRPr>
      </a:lvl1pPr>
    </p:titleStyle>
    <p:bodyStyle>
      <a:lvl1pPr marL="822955" indent="-822955" algn="l" defTabSz="2194546" rtl="0" eaLnBrk="1" latinLnBrk="0" hangingPunct="1">
        <a:spcBef>
          <a:spcPct val="20000"/>
        </a:spcBef>
        <a:buFont typeface="Arial" pitchFamily="34" charset="0"/>
        <a:buChar char="•"/>
        <a:defRPr sz="7700" kern="1200">
          <a:solidFill>
            <a:schemeClr val="tx1"/>
          </a:solidFill>
          <a:latin typeface="+mn-lt"/>
          <a:ea typeface="+mn-ea"/>
          <a:cs typeface="+mn-cs"/>
        </a:defRPr>
      </a:lvl1pPr>
      <a:lvl2pPr marL="1783069" indent="-685796" algn="l" defTabSz="2194546"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43183" indent="-548637" algn="l" defTabSz="2194546" rtl="0" eaLnBrk="1" latinLnBrk="0" hangingPunct="1">
        <a:spcBef>
          <a:spcPct val="20000"/>
        </a:spcBef>
        <a:buFont typeface="Arial" pitchFamily="34" charset="0"/>
        <a:buChar char="•"/>
        <a:defRPr sz="5800" kern="1200">
          <a:solidFill>
            <a:schemeClr val="tx1"/>
          </a:solidFill>
          <a:latin typeface="+mn-lt"/>
          <a:ea typeface="+mn-ea"/>
          <a:cs typeface="+mn-cs"/>
        </a:defRPr>
      </a:lvl3pPr>
      <a:lvl4pPr marL="3840456" indent="-548637" algn="l" defTabSz="2194546"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937729" indent="-548637" algn="l" defTabSz="2194546"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6035002" indent="-548637" algn="l" defTabSz="2194546"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2275" indent="-548637" algn="l" defTabSz="2194546"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9548" indent="-548637" algn="l" defTabSz="2194546"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821" indent="-548637" algn="l" defTabSz="2194546"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546" rtl="0" eaLnBrk="1" latinLnBrk="0" hangingPunct="1">
        <a:defRPr sz="4300" kern="1200">
          <a:solidFill>
            <a:schemeClr val="tx1"/>
          </a:solidFill>
          <a:latin typeface="+mn-lt"/>
          <a:ea typeface="+mn-ea"/>
          <a:cs typeface="+mn-cs"/>
        </a:defRPr>
      </a:lvl1pPr>
      <a:lvl2pPr marL="1097273" algn="l" defTabSz="2194546" rtl="0" eaLnBrk="1" latinLnBrk="0" hangingPunct="1">
        <a:defRPr sz="4300" kern="1200">
          <a:solidFill>
            <a:schemeClr val="tx1"/>
          </a:solidFill>
          <a:latin typeface="+mn-lt"/>
          <a:ea typeface="+mn-ea"/>
          <a:cs typeface="+mn-cs"/>
        </a:defRPr>
      </a:lvl2pPr>
      <a:lvl3pPr marL="2194546" algn="l" defTabSz="2194546" rtl="0" eaLnBrk="1" latinLnBrk="0" hangingPunct="1">
        <a:defRPr sz="4300" kern="1200">
          <a:solidFill>
            <a:schemeClr val="tx1"/>
          </a:solidFill>
          <a:latin typeface="+mn-lt"/>
          <a:ea typeface="+mn-ea"/>
          <a:cs typeface="+mn-cs"/>
        </a:defRPr>
      </a:lvl3pPr>
      <a:lvl4pPr marL="3291819" algn="l" defTabSz="2194546" rtl="0" eaLnBrk="1" latinLnBrk="0" hangingPunct="1">
        <a:defRPr sz="4300" kern="1200">
          <a:solidFill>
            <a:schemeClr val="tx1"/>
          </a:solidFill>
          <a:latin typeface="+mn-lt"/>
          <a:ea typeface="+mn-ea"/>
          <a:cs typeface="+mn-cs"/>
        </a:defRPr>
      </a:lvl4pPr>
      <a:lvl5pPr marL="4389092" algn="l" defTabSz="2194546" rtl="0" eaLnBrk="1" latinLnBrk="0" hangingPunct="1">
        <a:defRPr sz="4300" kern="1200">
          <a:solidFill>
            <a:schemeClr val="tx1"/>
          </a:solidFill>
          <a:latin typeface="+mn-lt"/>
          <a:ea typeface="+mn-ea"/>
          <a:cs typeface="+mn-cs"/>
        </a:defRPr>
      </a:lvl5pPr>
      <a:lvl6pPr marL="5486366" algn="l" defTabSz="2194546" rtl="0" eaLnBrk="1" latinLnBrk="0" hangingPunct="1">
        <a:defRPr sz="4300" kern="1200">
          <a:solidFill>
            <a:schemeClr val="tx1"/>
          </a:solidFill>
          <a:latin typeface="+mn-lt"/>
          <a:ea typeface="+mn-ea"/>
          <a:cs typeface="+mn-cs"/>
        </a:defRPr>
      </a:lvl6pPr>
      <a:lvl7pPr marL="6583639" algn="l" defTabSz="2194546" rtl="0" eaLnBrk="1" latinLnBrk="0" hangingPunct="1">
        <a:defRPr sz="4300" kern="1200">
          <a:solidFill>
            <a:schemeClr val="tx1"/>
          </a:solidFill>
          <a:latin typeface="+mn-lt"/>
          <a:ea typeface="+mn-ea"/>
          <a:cs typeface="+mn-cs"/>
        </a:defRPr>
      </a:lvl7pPr>
      <a:lvl8pPr marL="7680912" algn="l" defTabSz="2194546" rtl="0" eaLnBrk="1" latinLnBrk="0" hangingPunct="1">
        <a:defRPr sz="4300" kern="1200">
          <a:solidFill>
            <a:schemeClr val="tx1"/>
          </a:solidFill>
          <a:latin typeface="+mn-lt"/>
          <a:ea typeface="+mn-ea"/>
          <a:cs typeface="+mn-cs"/>
        </a:defRPr>
      </a:lvl8pPr>
      <a:lvl9pPr marL="8778185" algn="l" defTabSz="2194546"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0.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ifi-soft.com/documentation/#1525343176459-80fce647-5390"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ifi-soft.com/documentation/#1525343176459-80fce647-5390"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ifi-soft.com/"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twitter.com/Wifi_soft?lang=en" TargetMode="External"/><Relationship Id="rId7" Type="http://schemas.openxmlformats.org/officeDocument/2006/relationships/hyperlink" Target="https://in.linkedin.com/company/wifi-soft-solutions-pvt--ltd-" TargetMode="External"/><Relationship Id="rId12" Type="http://schemas.openxmlformats.org/officeDocument/2006/relationships/image" Target="../media/image14.png"/><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hyperlink" Target="mailto:sales@wifi-soft.com" TargetMode="External"/><Relationship Id="rId5" Type="http://schemas.openxmlformats.org/officeDocument/2006/relationships/hyperlink" Target="https://www.youtube.com/user/wifisoftsupport" TargetMode="External"/><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hyperlink" Target="https://www.facebook.com/wifisoftind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ifi-soft.com/solutions-industry-enterprise/" TargetMode="External"/><Relationship Id="rId13" Type="http://schemas.openxmlformats.org/officeDocument/2006/relationships/image" Target="../media/image18.png"/><Relationship Id="rId3" Type="http://schemas.openxmlformats.org/officeDocument/2006/relationships/hyperlink" Target="http://wifi-soft.com/wifilan-cloud/" TargetMode="External"/><Relationship Id="rId7" Type="http://schemas.openxmlformats.org/officeDocument/2006/relationships/hyperlink" Target="http://wifi-soft.com/solutions-industry-transportation/" TargetMode="External"/><Relationship Id="rId12" Type="http://schemas.openxmlformats.org/officeDocument/2006/relationships/image" Target="../media/image17.png"/><Relationship Id="rId2" Type="http://schemas.openxmlformats.org/officeDocument/2006/relationships/image" Target="../media/image15.jp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wifi-soft.com/solutions-industry-education/" TargetMode="External"/><Relationship Id="rId11" Type="http://schemas.openxmlformats.org/officeDocument/2006/relationships/image" Target="../media/image16.png"/><Relationship Id="rId5" Type="http://schemas.openxmlformats.org/officeDocument/2006/relationships/hyperlink" Target="http://wifi-soft.com/solutions-industry-retail/" TargetMode="External"/><Relationship Id="rId15" Type="http://schemas.openxmlformats.org/officeDocument/2006/relationships/image" Target="../media/image20.png"/><Relationship Id="rId10" Type="http://schemas.openxmlformats.org/officeDocument/2006/relationships/hyperlink" Target="http://wifi-soft.com/solutions-industry-public-wifi/" TargetMode="External"/><Relationship Id="rId4" Type="http://schemas.openxmlformats.org/officeDocument/2006/relationships/image" Target="../media/image14.png"/><Relationship Id="rId9" Type="http://schemas.openxmlformats.org/officeDocument/2006/relationships/hyperlink" Target="http://wifi-soft.com/solutions-industry-hospitality/" TargetMode="External"/><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ifi-soft.com/solutions-industry-enterprise/" TargetMode="External"/><Relationship Id="rId13" Type="http://schemas.openxmlformats.org/officeDocument/2006/relationships/image" Target="../media/image18.png"/><Relationship Id="rId3" Type="http://schemas.openxmlformats.org/officeDocument/2006/relationships/hyperlink" Target="http://wifi-soft.com/unimax-indoor-accesspoints/" TargetMode="External"/><Relationship Id="rId7" Type="http://schemas.openxmlformats.org/officeDocument/2006/relationships/hyperlink" Target="http://wifi-soft.com/solutions-industry-transportation/" TargetMode="External"/><Relationship Id="rId12" Type="http://schemas.openxmlformats.org/officeDocument/2006/relationships/image" Target="../media/image17.png"/><Relationship Id="rId2" Type="http://schemas.openxmlformats.org/officeDocument/2006/relationships/image" Target="../media/image23.jp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wifi-soft.com/solutions-industry-education/" TargetMode="External"/><Relationship Id="rId11" Type="http://schemas.openxmlformats.org/officeDocument/2006/relationships/image" Target="../media/image16.png"/><Relationship Id="rId5" Type="http://schemas.openxmlformats.org/officeDocument/2006/relationships/hyperlink" Target="http://wifi-soft.com/solutions-industry-retail/" TargetMode="External"/><Relationship Id="rId15" Type="http://schemas.openxmlformats.org/officeDocument/2006/relationships/image" Target="../media/image20.png"/><Relationship Id="rId10" Type="http://schemas.openxmlformats.org/officeDocument/2006/relationships/hyperlink" Target="http://wifi-soft.com/solutions-industry-public-wifi/" TargetMode="External"/><Relationship Id="rId4" Type="http://schemas.openxmlformats.org/officeDocument/2006/relationships/image" Target="../media/image14.png"/><Relationship Id="rId9" Type="http://schemas.openxmlformats.org/officeDocument/2006/relationships/hyperlink" Target="http://wifi-soft.com/solutions-industry-hospitality/" TargetMode="External"/><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ifi-soft.com/solutions-industry-enterprise/" TargetMode="External"/><Relationship Id="rId13" Type="http://schemas.openxmlformats.org/officeDocument/2006/relationships/image" Target="../media/image18.png"/><Relationship Id="rId3" Type="http://schemas.openxmlformats.org/officeDocument/2006/relationships/hyperlink" Target="http://wifi-soft.com/unimax-mobile-4g-lte-ap/" TargetMode="External"/><Relationship Id="rId7" Type="http://schemas.openxmlformats.org/officeDocument/2006/relationships/hyperlink" Target="http://wifi-soft.com/solutions-industry-transportation/" TargetMode="External"/><Relationship Id="rId12" Type="http://schemas.openxmlformats.org/officeDocument/2006/relationships/image" Target="../media/image17.png"/><Relationship Id="rId2" Type="http://schemas.openxmlformats.org/officeDocument/2006/relationships/image" Target="../media/image25.jp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wifi-soft.com/solutions-industry-education/" TargetMode="External"/><Relationship Id="rId11" Type="http://schemas.openxmlformats.org/officeDocument/2006/relationships/image" Target="../media/image16.png"/><Relationship Id="rId5" Type="http://schemas.openxmlformats.org/officeDocument/2006/relationships/hyperlink" Target="http://wifi-soft.com/solutions-industry-retail/" TargetMode="External"/><Relationship Id="rId15" Type="http://schemas.openxmlformats.org/officeDocument/2006/relationships/image" Target="../media/image20.png"/><Relationship Id="rId10" Type="http://schemas.openxmlformats.org/officeDocument/2006/relationships/hyperlink" Target="http://wifi-soft.com/solutions-industry-public-wifi/" TargetMode="External"/><Relationship Id="rId4" Type="http://schemas.openxmlformats.org/officeDocument/2006/relationships/image" Target="../media/image14.png"/><Relationship Id="rId9" Type="http://schemas.openxmlformats.org/officeDocument/2006/relationships/hyperlink" Target="http://wifi-soft.com/solutions-industry-hospitality/" TargetMode="External"/><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Группа 15">
            <a:extLst>
              <a:ext uri="{FF2B5EF4-FFF2-40B4-BE49-F238E27FC236}">
                <a16:creationId xmlns:a16="http://schemas.microsoft.com/office/drawing/2014/main" id="{EAA75E9F-5F4E-6949-960A-D21AEE5B8176}"/>
              </a:ext>
            </a:extLst>
          </p:cNvPr>
          <p:cNvGrpSpPr/>
          <p:nvPr/>
        </p:nvGrpSpPr>
        <p:grpSpPr>
          <a:xfrm>
            <a:off x="11782575" y="2660137"/>
            <a:ext cx="2652259" cy="852857"/>
            <a:chOff x="5852543" y="11138079"/>
            <a:chExt cx="2652259" cy="852857"/>
          </a:xfrm>
        </p:grpSpPr>
        <p:sp>
          <p:nvSpPr>
            <p:cNvPr id="32" name="Прямоугольник 16">
              <a:extLst>
                <a:ext uri="{FF2B5EF4-FFF2-40B4-BE49-F238E27FC236}">
                  <a16:creationId xmlns:a16="http://schemas.microsoft.com/office/drawing/2014/main" id="{9698CE4D-7A22-AD4F-B05B-A7F55F0D39D0}"/>
                </a:ext>
              </a:extLst>
            </p:cNvPr>
            <p:cNvSpPr/>
            <p:nvPr/>
          </p:nvSpPr>
          <p:spPr bwMode="auto">
            <a:xfrm rot="5400000">
              <a:off x="6752244" y="10315665"/>
              <a:ext cx="852857" cy="2497686"/>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3" name="Text Box 3">
              <a:extLst>
                <a:ext uri="{FF2B5EF4-FFF2-40B4-BE49-F238E27FC236}">
                  <a16:creationId xmlns:a16="http://schemas.microsoft.com/office/drawing/2014/main" id="{67457866-22CD-2B40-8E41-001BD0C92E64}"/>
                </a:ext>
              </a:extLst>
            </p:cNvPr>
            <p:cNvSpPr txBox="1">
              <a:spLocks/>
            </p:cNvSpPr>
            <p:nvPr/>
          </p:nvSpPr>
          <p:spPr bwMode="auto">
            <a:xfrm>
              <a:off x="5852543" y="11315877"/>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endParaRPr lang="x-none" altLang="x-none" sz="2800" b="1" dirty="0">
                <a:solidFill>
                  <a:srgbClr val="1F1F1F"/>
                </a:solidFill>
                <a:latin typeface="Montserrat" pitchFamily="2" charset="0"/>
                <a:ea typeface="Montserrat Semi" charset="0"/>
                <a:cs typeface="Montserrat Semi" charset="0"/>
                <a:sym typeface="Poppins Medium" charset="0"/>
              </a:endParaRPr>
            </a:p>
          </p:txBody>
        </p:sp>
      </p:grpSp>
      <p:sp>
        <p:nvSpPr>
          <p:cNvPr id="34" name="Text Box 3">
            <a:extLst>
              <a:ext uri="{FF2B5EF4-FFF2-40B4-BE49-F238E27FC236}">
                <a16:creationId xmlns:a16="http://schemas.microsoft.com/office/drawing/2014/main" id="{EB31689E-6561-7A4E-9168-7F33C7E61AB6}"/>
              </a:ext>
            </a:extLst>
          </p:cNvPr>
          <p:cNvSpPr txBox="1">
            <a:spLocks/>
          </p:cNvSpPr>
          <p:nvPr/>
        </p:nvSpPr>
        <p:spPr bwMode="auto">
          <a:xfrm>
            <a:off x="11929932" y="12831272"/>
            <a:ext cx="8559910" cy="1362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endParaRPr lang="en-US" sz="1600" kern="0" dirty="0">
              <a:solidFill>
                <a:schemeClr val="tx1"/>
              </a:solidFill>
            </a:endParaRPr>
          </a:p>
        </p:txBody>
      </p:sp>
      <p:grpSp>
        <p:nvGrpSpPr>
          <p:cNvPr id="35" name="Группа 3">
            <a:extLst>
              <a:ext uri="{FF2B5EF4-FFF2-40B4-BE49-F238E27FC236}">
                <a16:creationId xmlns:a16="http://schemas.microsoft.com/office/drawing/2014/main" id="{24A88B59-AB0D-6D44-93DF-2E2A88DFA3C4}"/>
              </a:ext>
            </a:extLst>
          </p:cNvPr>
          <p:cNvGrpSpPr/>
          <p:nvPr/>
        </p:nvGrpSpPr>
        <p:grpSpPr>
          <a:xfrm>
            <a:off x="11759952" y="12477349"/>
            <a:ext cx="5887634" cy="1238651"/>
            <a:chOff x="13370092" y="12477349"/>
            <a:chExt cx="5887634" cy="1238651"/>
          </a:xfrm>
        </p:grpSpPr>
        <p:sp>
          <p:nvSpPr>
            <p:cNvPr id="36" name="Прямоугольник 9">
              <a:extLst>
                <a:ext uri="{FF2B5EF4-FFF2-40B4-BE49-F238E27FC236}">
                  <a16:creationId xmlns:a16="http://schemas.microsoft.com/office/drawing/2014/main" id="{9A2CFE16-AA8A-1A46-950C-D85F35A32161}"/>
                </a:ext>
              </a:extLst>
            </p:cNvPr>
            <p:cNvSpPr/>
            <p:nvPr/>
          </p:nvSpPr>
          <p:spPr bwMode="auto">
            <a:xfrm rot="5400000">
              <a:off x="17166492" y="11624766"/>
              <a:ext cx="1238651" cy="2943817"/>
            </a:xfrm>
            <a:prstGeom prst="rect">
              <a:avLst/>
            </a:prstGeom>
            <a:solidFill>
              <a:schemeClr val="accent2"/>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7" name="Прямоугольник 11">
              <a:extLst>
                <a:ext uri="{FF2B5EF4-FFF2-40B4-BE49-F238E27FC236}">
                  <a16:creationId xmlns:a16="http://schemas.microsoft.com/office/drawing/2014/main" id="{EAE9BD04-08C6-FB43-B956-CBD259B8EE33}"/>
                </a:ext>
              </a:extLst>
            </p:cNvPr>
            <p:cNvSpPr/>
            <p:nvPr/>
          </p:nvSpPr>
          <p:spPr bwMode="auto">
            <a:xfrm rot="5400000">
              <a:off x="14222675" y="11624766"/>
              <a:ext cx="1238651" cy="2943817"/>
            </a:xfrm>
            <a:prstGeom prst="rect">
              <a:avLst/>
            </a:prstGeom>
            <a:solidFill>
              <a:schemeClr val="bg1"/>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8" name="Shape">
              <a:extLst>
                <a:ext uri="{FF2B5EF4-FFF2-40B4-BE49-F238E27FC236}">
                  <a16:creationId xmlns:a16="http://schemas.microsoft.com/office/drawing/2014/main" id="{EF777EED-3B9B-9342-B388-1F9AF11C6E6E}"/>
                </a:ext>
              </a:extLst>
            </p:cNvPr>
            <p:cNvSpPr/>
            <p:nvPr/>
          </p:nvSpPr>
          <p:spPr>
            <a:xfrm>
              <a:off x="17339027" y="12791485"/>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39" name="Shape">
              <a:extLst>
                <a:ext uri="{FF2B5EF4-FFF2-40B4-BE49-F238E27FC236}">
                  <a16:creationId xmlns:a16="http://schemas.microsoft.com/office/drawing/2014/main" id="{A1EFEA35-05BF-1F4F-AEA9-BB7C17FE9A56}"/>
                </a:ext>
              </a:extLst>
            </p:cNvPr>
            <p:cNvSpPr/>
            <p:nvPr/>
          </p:nvSpPr>
          <p:spPr>
            <a:xfrm rot="10800000">
              <a:off x="14395212" y="12791484"/>
              <a:ext cx="893580" cy="610379"/>
            </a:xfrm>
            <a:custGeom>
              <a:avLst/>
              <a:gdLst/>
              <a:ahLst/>
              <a:cxnLst>
                <a:cxn ang="0">
                  <a:pos x="wd2" y="hd2"/>
                </a:cxn>
                <a:cxn ang="5400000">
                  <a:pos x="wd2" y="hd2"/>
                </a:cxn>
                <a:cxn ang="10800000">
                  <a:pos x="wd2" y="hd2"/>
                </a:cxn>
                <a:cxn ang="16200000">
                  <a:pos x="wd2" y="hd2"/>
                </a:cxn>
              </a:cxnLst>
              <a:rect l="0" t="0" r="r" b="b"/>
              <a:pathLst>
                <a:path w="21600" h="21600" extrusionOk="0">
                  <a:moveTo>
                    <a:pt x="14225" y="0"/>
                  </a:moveTo>
                  <a:lnTo>
                    <a:pt x="13565" y="967"/>
                  </a:lnTo>
                  <a:lnTo>
                    <a:pt x="19798" y="10092"/>
                  </a:lnTo>
                  <a:lnTo>
                    <a:pt x="0" y="10092"/>
                  </a:lnTo>
                  <a:lnTo>
                    <a:pt x="0" y="11459"/>
                  </a:lnTo>
                  <a:lnTo>
                    <a:pt x="19832" y="11459"/>
                  </a:lnTo>
                  <a:lnTo>
                    <a:pt x="13565" y="20633"/>
                  </a:lnTo>
                  <a:lnTo>
                    <a:pt x="14225" y="21600"/>
                  </a:lnTo>
                  <a:lnTo>
                    <a:pt x="21600" y="10804"/>
                  </a:lnTo>
                  <a:lnTo>
                    <a:pt x="14225" y="0"/>
                  </a:lnTo>
                  <a:close/>
                </a:path>
              </a:pathLst>
            </a:cu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grpSp>
      <p:sp>
        <p:nvSpPr>
          <p:cNvPr id="40" name="Rectangle 39"/>
          <p:cNvSpPr/>
          <p:nvPr/>
        </p:nvSpPr>
        <p:spPr>
          <a:xfrm>
            <a:off x="1830387" y="8382000"/>
            <a:ext cx="6393097" cy="923330"/>
          </a:xfrm>
          <a:prstGeom prst="rect">
            <a:avLst/>
          </a:prstGeom>
        </p:spPr>
        <p:txBody>
          <a:bodyPr wrap="none">
            <a:spAutoFit/>
          </a:bodyPr>
          <a:lstStyle/>
          <a:p>
            <a:pPr lvl="0" eaLnBrk="1">
              <a:defRPr/>
            </a:pPr>
            <a:r>
              <a:rPr lang="en-US" altLang="x-none" sz="5400" b="1" dirty="0">
                <a:solidFill>
                  <a:schemeClr val="bg1"/>
                </a:solidFill>
                <a:latin typeface="Montserrat" pitchFamily="2" charset="0"/>
                <a:ea typeface="Montserrat Semi" charset="0"/>
                <a:cs typeface="Montserrat Semi" charset="0"/>
                <a:sym typeface="Poppins Medium" charset="0"/>
              </a:rPr>
              <a:t>GET TO KNOW US</a:t>
            </a:r>
          </a:p>
        </p:txBody>
      </p:sp>
      <p:pic>
        <p:nvPicPr>
          <p:cNvPr id="41" name="Picture 5" descr="E:\wifi-soft logo\wifi-soft-logo-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387" y="4953000"/>
            <a:ext cx="9474934" cy="2871192"/>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a:t>
            </a:fld>
            <a:endParaRPr lang="x-none" altLang="x-none" dirty="0">
              <a:solidFill>
                <a:srgbClr val="9B9A9C"/>
              </a:solidFill>
              <a:latin typeface="Montserrat" charset="0"/>
              <a:ea typeface="Montserrat" charset="0"/>
              <a:cs typeface="Montserrat" charset="0"/>
            </a:endParaRPr>
          </a:p>
        </p:txBody>
      </p:sp>
      <p:pic>
        <p:nvPicPr>
          <p:cNvPr id="17" name="Picture Placeholder 5"/>
          <p:cNvPicPr>
            <a:picLocks noChangeAspect="1"/>
          </p:cNvPicPr>
          <p:nvPr/>
        </p:nvPicPr>
        <p:blipFill>
          <a:blip r:embed="rId3">
            <a:extLst>
              <a:ext uri="{28A0092B-C50C-407E-A947-70E740481C1C}">
                <a14:useLocalDpi xmlns:a14="http://schemas.microsoft.com/office/drawing/2010/main" val="0"/>
              </a:ext>
            </a:extLst>
          </a:blip>
          <a:srcRect l="450" r="450"/>
          <a:stretch>
            <a:fillRect/>
          </a:stretch>
        </p:blipFill>
        <p:spPr>
          <a:xfrm>
            <a:off x="4" y="0"/>
            <a:ext cx="24387174" cy="13716000"/>
          </a:xfrm>
          <a:prstGeom prst="rect">
            <a:avLst/>
          </a:prstGeom>
        </p:spPr>
      </p:pic>
      <p:sp>
        <p:nvSpPr>
          <p:cNvPr id="16" name="Rectangle 15"/>
          <p:cNvSpPr/>
          <p:nvPr/>
        </p:nvSpPr>
        <p:spPr>
          <a:xfrm>
            <a:off x="-3062" y="-2"/>
            <a:ext cx="24382407" cy="13716002"/>
          </a:xfrm>
          <a:prstGeom prst="rect">
            <a:avLst/>
          </a:prstGeom>
          <a:solidFill>
            <a:srgbClr val="000000">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cap="all" dirty="0">
              <a:latin typeface="Lato" pitchFamily="34" charset="0"/>
              <a:ea typeface="Lato" pitchFamily="34" charset="0"/>
              <a:cs typeface="Lato" pitchFamily="34" charset="0"/>
            </a:endParaRPr>
          </a:p>
        </p:txBody>
      </p:sp>
      <p:pic>
        <p:nvPicPr>
          <p:cNvPr id="19" name="Picture 2" descr="E:\wh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911" y="5406499"/>
            <a:ext cx="10174460" cy="29030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492829" y="13259829"/>
            <a:ext cx="13411043" cy="338554"/>
          </a:xfrm>
          <a:prstGeom prst="rect">
            <a:avLst/>
          </a:prstGeom>
          <a:noFill/>
        </p:spPr>
        <p:txBody>
          <a:bodyPr wrap="none" rtlCol="0">
            <a:spAutoFit/>
          </a:bodyPr>
          <a:lstStyle/>
          <a:p>
            <a:pPr algn="ctr" eaLnBrk="1"/>
            <a:r>
              <a:rPr lang="en-US" sz="1600" spc="300" dirty="0">
                <a:solidFill>
                  <a:schemeClr val="bg1">
                    <a:lumMod val="75000"/>
                    <a:lumOff val="25000"/>
                  </a:schemeClr>
                </a:solidFill>
                <a:latin typeface="Lato Light" charset="0"/>
                <a:ea typeface="Lato Light" charset="0"/>
                <a:cs typeface="Lato Light" charset="0"/>
                <a:sym typeface="PT Sans" charset="0"/>
              </a:rPr>
              <a:t>Copyright © 2018 </a:t>
            </a:r>
            <a:r>
              <a:rPr lang="en-US" sz="1600" spc="300" dirty="0" err="1">
                <a:solidFill>
                  <a:schemeClr val="bg1">
                    <a:lumMod val="75000"/>
                    <a:lumOff val="25000"/>
                  </a:schemeClr>
                </a:solidFill>
                <a:latin typeface="Lato Light" charset="0"/>
                <a:ea typeface="Lato Light" charset="0"/>
                <a:cs typeface="Lato Light" charset="0"/>
                <a:sym typeface="PT Sans" charset="0"/>
              </a:rPr>
              <a:t>Wifi</a:t>
            </a:r>
            <a:r>
              <a:rPr lang="en-US" sz="1600" spc="300" dirty="0">
                <a:solidFill>
                  <a:schemeClr val="bg1">
                    <a:lumMod val="75000"/>
                    <a:lumOff val="25000"/>
                  </a:schemeClr>
                </a:solidFill>
                <a:latin typeface="Lato Light" charset="0"/>
                <a:ea typeface="Lato Light" charset="0"/>
                <a:cs typeface="Lato Light" charset="0"/>
                <a:sym typeface="PT Sans" charset="0"/>
              </a:rPr>
              <a:t>-Soft Solutions Pvt. Ltd. All rights reserved. Do not copy without prior permission</a:t>
            </a:r>
          </a:p>
        </p:txBody>
      </p:sp>
      <p:sp>
        <p:nvSpPr>
          <p:cNvPr id="18" name="Text Box 1">
            <a:extLst>
              <a:ext uri="{FF2B5EF4-FFF2-40B4-BE49-F238E27FC236}">
                <a16:creationId xmlns:a16="http://schemas.microsoft.com/office/drawing/2014/main" id="{A5227261-2D03-4A45-A1B0-10F15E58F7BF}"/>
              </a:ext>
            </a:extLst>
          </p:cNvPr>
          <p:cNvSpPr txBox="1">
            <a:spLocks/>
          </p:cNvSpPr>
          <p:nvPr/>
        </p:nvSpPr>
        <p:spPr bwMode="auto">
          <a:xfrm>
            <a:off x="22698075" y="126015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3630707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21" name="Picture 2" descr="E:\wifi-soft logo\Wifi-soft logo guide\wifi-soft-logo-with-tagline-(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87" y="2346500"/>
            <a:ext cx="610393" cy="2530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ext Box 3">
            <a:extLst>
              <a:ext uri="{FF2B5EF4-FFF2-40B4-BE49-F238E27FC236}">
                <a16:creationId xmlns:a16="http://schemas.microsoft.com/office/drawing/2014/main" id="{F7C341B7-680C-664B-AD35-42CE7A7FB4B5}"/>
              </a:ext>
            </a:extLst>
          </p:cNvPr>
          <p:cNvSpPr txBox="1">
            <a:spLocks/>
          </p:cNvSpPr>
          <p:nvPr/>
        </p:nvSpPr>
        <p:spPr bwMode="auto">
          <a:xfrm>
            <a:off x="1194611" y="2559400"/>
            <a:ext cx="8596435" cy="30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lvl="0" defTabSz="914400">
              <a:defRPr/>
            </a:pPr>
            <a:r>
              <a:rPr lang="en-US" altLang="x-none" sz="6600" b="1" kern="0" dirty="0">
                <a:solidFill>
                  <a:srgbClr val="292729"/>
                </a:solidFill>
                <a:latin typeface="Roboto" pitchFamily="2" charset="0"/>
                <a:ea typeface="Roboto" pitchFamily="2" charset="0"/>
                <a:cs typeface="Montserrat Semi" charset="0"/>
                <a:sym typeface="Poppins Medium" charset="0"/>
              </a:rPr>
              <a:t>LOCATION </a:t>
            </a:r>
            <a:r>
              <a:rPr lang="en-US" altLang="x-none" sz="6600" b="1" kern="0" dirty="0">
                <a:solidFill>
                  <a:schemeClr val="accent2">
                    <a:lumMod val="75000"/>
                  </a:schemeClr>
                </a:solidFill>
                <a:latin typeface="Roboto" pitchFamily="2" charset="0"/>
                <a:ea typeface="Roboto" pitchFamily="2" charset="0"/>
                <a:cs typeface="Montserrat Semi" charset="0"/>
                <a:sym typeface="Poppins Medium" charset="0"/>
              </a:rPr>
              <a:t>WI-FI</a:t>
            </a:r>
          </a:p>
          <a:p>
            <a:pPr lvl="0"/>
            <a:r>
              <a:rPr lang="en-US" sz="3200" dirty="0">
                <a:solidFill>
                  <a:srgbClr val="292729"/>
                </a:solidFill>
                <a:latin typeface="Lato Light" charset="0"/>
                <a:ea typeface="Lato Light" charset="0"/>
                <a:cs typeface="Lato Light" charset="0"/>
              </a:rPr>
              <a:t>Network Architecture Wi-Fi deployment</a:t>
            </a:r>
          </a:p>
          <a:p>
            <a:pPr lvl="0"/>
            <a:endParaRPr lang="en-US" sz="3200" dirty="0">
              <a:solidFill>
                <a:srgbClr val="292729"/>
              </a:solidFill>
              <a:latin typeface="Lato Light" charset="0"/>
              <a:ea typeface="Lato Light" charset="0"/>
              <a:cs typeface="Lato Light" charset="0"/>
            </a:endParaRPr>
          </a:p>
          <a:p>
            <a:pPr lvl="0" defTabSz="914400">
              <a:defRPr/>
            </a:pPr>
            <a:endParaRPr lang="en-US" altLang="x-none" sz="6600" b="1" kern="0" dirty="0">
              <a:solidFill>
                <a:srgbClr val="292729"/>
              </a:solidFill>
              <a:latin typeface="Montserrat" pitchFamily="2" charset="0"/>
              <a:ea typeface="Montserrat Semi" charset="0"/>
              <a:cs typeface="Montserrat Semi" charset="0"/>
              <a:sym typeface="Poppins Medium"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774" y="1248703"/>
            <a:ext cx="20449660" cy="12467297"/>
          </a:xfrm>
          <a:prstGeom prst="rect">
            <a:avLst/>
          </a:prstGeom>
        </p:spPr>
      </p:pic>
      <p:sp>
        <p:nvSpPr>
          <p:cNvPr id="7"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10</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80273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E:\wifi-soft\Presentations PPT\unibox 3.0\WEBINAR-3-CREATIVES-RET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3">
            <a:extLst>
              <a:ext uri="{FF2B5EF4-FFF2-40B4-BE49-F238E27FC236}">
                <a16:creationId xmlns:a16="http://schemas.microsoft.com/office/drawing/2014/main" id="{007D5A8D-239E-8243-A9E6-7121CB72F793}"/>
              </a:ext>
            </a:extLst>
          </p:cNvPr>
          <p:cNvSpPr txBox="1">
            <a:spLocks/>
          </p:cNvSpPr>
          <p:nvPr/>
        </p:nvSpPr>
        <p:spPr bwMode="auto">
          <a:xfrm>
            <a:off x="2003482" y="1066800"/>
            <a:ext cx="19181705" cy="31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altLang="x-none" sz="8000" b="1" spc="300" dirty="0">
                <a:solidFill>
                  <a:srgbClr val="00022E"/>
                </a:solidFill>
                <a:latin typeface="Roboto" pitchFamily="2" charset="0"/>
                <a:ea typeface="Roboto" pitchFamily="2" charset="0"/>
                <a:cs typeface="Montserrat Semi" charset="0"/>
                <a:sym typeface="Poppins Medium" charset="0"/>
              </a:rPr>
              <a:t>RETAIL </a:t>
            </a:r>
            <a:r>
              <a:rPr lang="en-US" altLang="x-none" sz="8000" b="1" spc="300" dirty="0">
                <a:solidFill>
                  <a:srgbClr val="0070C0"/>
                </a:solidFill>
                <a:latin typeface="Roboto" pitchFamily="2" charset="0"/>
                <a:ea typeface="Roboto" pitchFamily="2" charset="0"/>
                <a:cs typeface="Montserrat Semi" charset="0"/>
                <a:sym typeface="Poppins Medium" charset="0"/>
              </a:rPr>
              <a:t>SOLUTIONS</a:t>
            </a:r>
          </a:p>
        </p:txBody>
      </p:sp>
      <p:sp>
        <p:nvSpPr>
          <p:cNvPr id="20" name="Rectangle 19"/>
          <p:cNvSpPr/>
          <p:nvPr/>
        </p:nvSpPr>
        <p:spPr>
          <a:xfrm>
            <a:off x="2135187" y="3049977"/>
            <a:ext cx="7697603" cy="584775"/>
          </a:xfrm>
          <a:prstGeom prst="rect">
            <a:avLst/>
          </a:prstGeom>
        </p:spPr>
        <p:txBody>
          <a:bodyPr wrap="square">
            <a:spAutoFit/>
          </a:bodyPr>
          <a:lstStyle/>
          <a:p>
            <a:pPr marL="457200" indent="-457200">
              <a:buFont typeface="Wingdings" pitchFamily="2" charset="2"/>
              <a:buChar char="ü"/>
            </a:pPr>
            <a:r>
              <a:rPr lang="en-US" sz="3200" dirty="0">
                <a:latin typeface="Roboto" pitchFamily="2" charset="0"/>
                <a:ea typeface="Roboto" pitchFamily="2" charset="0"/>
              </a:rPr>
              <a:t>Enterprise Access Points</a:t>
            </a:r>
          </a:p>
        </p:txBody>
      </p:sp>
      <p:sp>
        <p:nvSpPr>
          <p:cNvPr id="21" name="Rectangle 20"/>
          <p:cNvSpPr/>
          <p:nvPr/>
        </p:nvSpPr>
        <p:spPr>
          <a:xfrm>
            <a:off x="2135187" y="3957566"/>
            <a:ext cx="7697603" cy="584775"/>
          </a:xfrm>
          <a:prstGeom prst="rect">
            <a:avLst/>
          </a:prstGeom>
        </p:spPr>
        <p:txBody>
          <a:bodyPr wrap="square">
            <a:spAutoFit/>
          </a:bodyPr>
          <a:lstStyle/>
          <a:p>
            <a:pPr marL="457200" indent="-457200">
              <a:buFont typeface="Wingdings" pitchFamily="2" charset="2"/>
              <a:buChar char="ü"/>
            </a:pPr>
            <a:r>
              <a:rPr lang="en-US" sz="3200" dirty="0">
                <a:latin typeface="Roboto" pitchFamily="2" charset="0"/>
                <a:ea typeface="Roboto" pitchFamily="2" charset="0"/>
              </a:rPr>
              <a:t>Central Management</a:t>
            </a:r>
          </a:p>
        </p:txBody>
      </p:sp>
      <p:sp>
        <p:nvSpPr>
          <p:cNvPr id="26" name="Rectangle 25"/>
          <p:cNvSpPr/>
          <p:nvPr/>
        </p:nvSpPr>
        <p:spPr>
          <a:xfrm>
            <a:off x="2135187" y="5772743"/>
            <a:ext cx="7697603" cy="584775"/>
          </a:xfrm>
          <a:prstGeom prst="rect">
            <a:avLst/>
          </a:prstGeom>
        </p:spPr>
        <p:txBody>
          <a:bodyPr wrap="square">
            <a:spAutoFit/>
          </a:bodyPr>
          <a:lstStyle/>
          <a:p>
            <a:pPr marL="457200" indent="-457200">
              <a:buFont typeface="Wingdings" pitchFamily="2" charset="2"/>
              <a:buChar char="ü"/>
            </a:pPr>
            <a:r>
              <a:rPr lang="en-US" sz="3200" dirty="0">
                <a:latin typeface="Roboto" pitchFamily="2" charset="0"/>
                <a:ea typeface="Roboto" pitchFamily="2" charset="0"/>
              </a:rPr>
              <a:t>Customer Surveys</a:t>
            </a:r>
          </a:p>
        </p:txBody>
      </p:sp>
      <p:sp>
        <p:nvSpPr>
          <p:cNvPr id="27" name="Rectangle 26"/>
          <p:cNvSpPr/>
          <p:nvPr/>
        </p:nvSpPr>
        <p:spPr>
          <a:xfrm>
            <a:off x="2135187" y="4865155"/>
            <a:ext cx="7697603" cy="584775"/>
          </a:xfrm>
          <a:prstGeom prst="rect">
            <a:avLst/>
          </a:prstGeom>
        </p:spPr>
        <p:txBody>
          <a:bodyPr wrap="square">
            <a:spAutoFit/>
          </a:bodyPr>
          <a:lstStyle/>
          <a:p>
            <a:pPr marL="457200" indent="-457200">
              <a:buFont typeface="Wingdings" pitchFamily="2" charset="2"/>
              <a:buChar char="ü"/>
            </a:pPr>
            <a:r>
              <a:rPr lang="en-US" sz="3200" dirty="0">
                <a:latin typeface="Roboto" pitchFamily="2" charset="0"/>
                <a:ea typeface="Roboto" pitchFamily="2" charset="0"/>
              </a:rPr>
              <a:t>Branded Captive Portals</a:t>
            </a:r>
          </a:p>
        </p:txBody>
      </p:sp>
      <p:sp>
        <p:nvSpPr>
          <p:cNvPr id="28" name="Rectangle 27"/>
          <p:cNvSpPr/>
          <p:nvPr/>
        </p:nvSpPr>
        <p:spPr>
          <a:xfrm>
            <a:off x="8916987" y="3048000"/>
            <a:ext cx="7697603" cy="584775"/>
          </a:xfrm>
          <a:prstGeom prst="rect">
            <a:avLst/>
          </a:prstGeom>
        </p:spPr>
        <p:txBody>
          <a:bodyPr wrap="square">
            <a:spAutoFit/>
          </a:bodyPr>
          <a:lstStyle/>
          <a:p>
            <a:pPr marL="457200" indent="-457200">
              <a:buFont typeface="Wingdings" pitchFamily="2" charset="2"/>
              <a:buChar char="ü"/>
            </a:pPr>
            <a:r>
              <a:rPr lang="en-US" sz="3200" dirty="0">
                <a:latin typeface="Roboto" pitchFamily="2" charset="0"/>
                <a:ea typeface="Roboto" pitchFamily="2" charset="0"/>
              </a:rPr>
              <a:t>Push Notifications</a:t>
            </a:r>
          </a:p>
        </p:txBody>
      </p:sp>
      <p:sp>
        <p:nvSpPr>
          <p:cNvPr id="29" name="Rectangle 28"/>
          <p:cNvSpPr/>
          <p:nvPr/>
        </p:nvSpPr>
        <p:spPr>
          <a:xfrm>
            <a:off x="8916987" y="3955589"/>
            <a:ext cx="7697603" cy="584775"/>
          </a:xfrm>
          <a:prstGeom prst="rect">
            <a:avLst/>
          </a:prstGeom>
        </p:spPr>
        <p:txBody>
          <a:bodyPr wrap="square">
            <a:spAutoFit/>
          </a:bodyPr>
          <a:lstStyle/>
          <a:p>
            <a:pPr marL="457200" indent="-457200">
              <a:buFont typeface="Wingdings" pitchFamily="2" charset="2"/>
              <a:buChar char="ü"/>
            </a:pPr>
            <a:r>
              <a:rPr lang="en-US" sz="3200" dirty="0">
                <a:latin typeface="Roboto" pitchFamily="2" charset="0"/>
                <a:ea typeface="Roboto" pitchFamily="2" charset="0"/>
              </a:rPr>
              <a:t>Portal Advertisements</a:t>
            </a:r>
          </a:p>
        </p:txBody>
      </p:sp>
      <p:sp>
        <p:nvSpPr>
          <p:cNvPr id="30" name="Rectangle 29"/>
          <p:cNvSpPr/>
          <p:nvPr/>
        </p:nvSpPr>
        <p:spPr>
          <a:xfrm>
            <a:off x="8916987" y="5770766"/>
            <a:ext cx="7697603" cy="584775"/>
          </a:xfrm>
          <a:prstGeom prst="rect">
            <a:avLst/>
          </a:prstGeom>
        </p:spPr>
        <p:txBody>
          <a:bodyPr wrap="square">
            <a:spAutoFit/>
          </a:bodyPr>
          <a:lstStyle/>
          <a:p>
            <a:pPr marL="457200" indent="-457200">
              <a:buFont typeface="Wingdings" pitchFamily="2" charset="2"/>
              <a:buChar char="ü"/>
            </a:pPr>
            <a:r>
              <a:rPr lang="en-US" sz="3200" dirty="0">
                <a:latin typeface="Roboto" pitchFamily="2" charset="0"/>
                <a:ea typeface="Roboto" pitchFamily="2" charset="0"/>
              </a:rPr>
              <a:t>Social Media Integration</a:t>
            </a:r>
          </a:p>
        </p:txBody>
      </p:sp>
      <p:sp>
        <p:nvSpPr>
          <p:cNvPr id="31" name="Rectangle 30"/>
          <p:cNvSpPr/>
          <p:nvPr/>
        </p:nvSpPr>
        <p:spPr>
          <a:xfrm>
            <a:off x="8916987" y="4863178"/>
            <a:ext cx="7697603" cy="584775"/>
          </a:xfrm>
          <a:prstGeom prst="rect">
            <a:avLst/>
          </a:prstGeom>
        </p:spPr>
        <p:txBody>
          <a:bodyPr wrap="square">
            <a:spAutoFit/>
          </a:bodyPr>
          <a:lstStyle/>
          <a:p>
            <a:pPr marL="457200" indent="-457200">
              <a:buFont typeface="Wingdings" pitchFamily="2" charset="2"/>
              <a:buChar char="ü"/>
            </a:pPr>
            <a:r>
              <a:rPr lang="en-US" sz="3200" dirty="0">
                <a:latin typeface="Roboto" pitchFamily="2" charset="0"/>
                <a:ea typeface="Roboto" pitchFamily="2" charset="0"/>
              </a:rPr>
              <a:t>SMS/Email Marketing</a:t>
            </a:r>
          </a:p>
        </p:txBody>
      </p:sp>
      <p:sp>
        <p:nvSpPr>
          <p:cNvPr id="32" name="TextBox 31"/>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33" name="Picture 2" descr="E:\wifi-soft logo\Wifi-soft logo guide\wifi-soft-logo-with-tagline-(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1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387175" cy="1371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12</a:t>
            </a:fld>
            <a:endParaRPr lang="x-none" altLang="x-none" dirty="0">
              <a:solidFill>
                <a:srgbClr val="9B9A9C"/>
              </a:solidFill>
              <a:latin typeface="Montserrat" charset="0"/>
              <a:ea typeface="Montserrat" charset="0"/>
              <a:cs typeface="Montserrat" charset="0"/>
            </a:endParaRPr>
          </a:p>
        </p:txBody>
      </p:sp>
      <p:sp>
        <p:nvSpPr>
          <p:cNvPr id="3" name="Text Box 3">
            <a:extLst>
              <a:ext uri="{FF2B5EF4-FFF2-40B4-BE49-F238E27FC236}">
                <a16:creationId xmlns:a16="http://schemas.microsoft.com/office/drawing/2014/main" id="{007D5A8D-239E-8243-A9E6-7121CB72F793}"/>
              </a:ext>
            </a:extLst>
          </p:cNvPr>
          <p:cNvSpPr txBox="1">
            <a:spLocks/>
          </p:cNvSpPr>
          <p:nvPr/>
        </p:nvSpPr>
        <p:spPr bwMode="auto">
          <a:xfrm>
            <a:off x="1906587" y="5462588"/>
            <a:ext cx="19181705" cy="31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defRPr/>
            </a:pPr>
            <a:r>
              <a:rPr lang="en-US" altLang="x-none" sz="9600" b="1" dirty="0">
                <a:solidFill>
                  <a:schemeClr val="bg1"/>
                </a:solidFill>
                <a:latin typeface="Roboto" pitchFamily="2" charset="0"/>
                <a:ea typeface="Roboto" pitchFamily="2" charset="0"/>
                <a:cs typeface="Montserrat Semi" charset="0"/>
                <a:sym typeface="Poppins Medium" charset="0"/>
              </a:rPr>
              <a:t>HOW WE</a:t>
            </a:r>
          </a:p>
          <a:p>
            <a:pPr>
              <a:defRPr/>
            </a:pPr>
            <a:r>
              <a:rPr lang="en-US" altLang="x-none" sz="9600" b="1" dirty="0">
                <a:solidFill>
                  <a:schemeClr val="bg1"/>
                </a:solidFill>
                <a:latin typeface="Roboto" pitchFamily="2" charset="0"/>
                <a:ea typeface="Roboto" pitchFamily="2" charset="0"/>
                <a:cs typeface="Montserrat Semi" charset="0"/>
                <a:sym typeface="Poppins Medium" charset="0"/>
              </a:rPr>
              <a:t>CAN HELP</a:t>
            </a:r>
          </a:p>
        </p:txBody>
      </p:sp>
      <p:sp>
        <p:nvSpPr>
          <p:cNvPr id="6" name="TextBox 5"/>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7" name="Picture 3" descr="E:\wifi-soft logo\wifi-soft-logo-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7056" y="12810161"/>
            <a:ext cx="2446042" cy="741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4800600"/>
            <a:ext cx="1067593" cy="434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98187" y="4812506"/>
            <a:ext cx="13488988" cy="434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93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24384000" cy="13716000"/>
          </a:xfrm>
          <a:prstGeom prst="rect">
            <a:avLst/>
          </a:prstGeom>
        </p:spPr>
      </p:pic>
      <p:sp>
        <p:nvSpPr>
          <p:cNvPr id="2"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13</a:t>
            </a:fld>
            <a:endParaRPr lang="x-none" altLang="x-none" dirty="0">
              <a:solidFill>
                <a:srgbClr val="9B9A9C"/>
              </a:solidFill>
              <a:latin typeface="Montserrat" charset="0"/>
              <a:ea typeface="Montserrat" charset="0"/>
              <a:cs typeface="Montserrat" charset="0"/>
            </a:endParaRPr>
          </a:p>
        </p:txBody>
      </p:sp>
      <p:sp>
        <p:nvSpPr>
          <p:cNvPr id="6" name="TextBox 5"/>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7" name="Picture 3" descr="E:\wifi-soft logo\wifi-soft-logo-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810161"/>
            <a:ext cx="2446042" cy="741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4800600"/>
            <a:ext cx="1067593" cy="434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98187" y="4812506"/>
            <a:ext cx="13488988" cy="59316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Phone6_mockup_front_white.png"/>
          <p:cNvPicPr>
            <a:picLocks noChangeAspect="1"/>
          </p:cNvPicPr>
          <p:nvPr/>
        </p:nvPicPr>
        <p:blipFill rotWithShape="1">
          <a:blip r:embed="rId4">
            <a:extLst>
              <a:ext uri="{28A0092B-C50C-407E-A947-70E740481C1C}">
                <a14:useLocalDpi xmlns:a14="http://schemas.microsoft.com/office/drawing/2010/main" val="0"/>
              </a:ext>
            </a:extLst>
          </a:blip>
          <a:srcRect l="8011" t="1426" r="8011" b="3061"/>
          <a:stretch/>
        </p:blipFill>
        <p:spPr>
          <a:xfrm>
            <a:off x="1144587" y="1217080"/>
            <a:ext cx="6381698" cy="11358040"/>
          </a:xfrm>
          <a:prstGeom prst="rect">
            <a:avLst/>
          </a:prstGeom>
        </p:spPr>
      </p:pic>
      <p:sp>
        <p:nvSpPr>
          <p:cNvPr id="11" name="Rectangle 10"/>
          <p:cNvSpPr/>
          <p:nvPr/>
        </p:nvSpPr>
        <p:spPr>
          <a:xfrm>
            <a:off x="2006157" y="2904049"/>
            <a:ext cx="4597139" cy="81022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pic>
        <p:nvPicPr>
          <p:cNvPr id="2051" name="Picture 3" descr="E:\wifi-soft\Presentations PPT\PPt for yougal\login-a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157" y="2904048"/>
            <a:ext cx="4551655" cy="81022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252943" y="2904049"/>
            <a:ext cx="4597139" cy="81022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pic>
        <p:nvPicPr>
          <p:cNvPr id="14" name="Picture 13" descr="iPhone6_mockup_front_white.png"/>
          <p:cNvPicPr>
            <a:picLocks noChangeAspect="1"/>
          </p:cNvPicPr>
          <p:nvPr/>
        </p:nvPicPr>
        <p:blipFill rotWithShape="1">
          <a:blip r:embed="rId4">
            <a:extLst>
              <a:ext uri="{28A0092B-C50C-407E-A947-70E740481C1C}">
                <a14:useLocalDpi xmlns:a14="http://schemas.microsoft.com/office/drawing/2010/main" val="0"/>
              </a:ext>
            </a:extLst>
          </a:blip>
          <a:srcRect l="8011" t="1426" r="8011" b="3061"/>
          <a:stretch/>
        </p:blipFill>
        <p:spPr>
          <a:xfrm>
            <a:off x="4419948" y="1217080"/>
            <a:ext cx="6309360" cy="11358040"/>
          </a:xfrm>
          <a:prstGeom prst="rect">
            <a:avLst/>
          </a:prstGeom>
        </p:spPr>
      </p:pic>
      <p:sp>
        <p:nvSpPr>
          <p:cNvPr id="16" name="Rectangle 15"/>
          <p:cNvSpPr/>
          <p:nvPr/>
        </p:nvSpPr>
        <p:spPr>
          <a:xfrm>
            <a:off x="11250611" y="5334000"/>
            <a:ext cx="12190413" cy="1938992"/>
          </a:xfrm>
          <a:prstGeom prst="rect">
            <a:avLst/>
          </a:prstGeom>
        </p:spPr>
        <p:txBody>
          <a:bodyPr wrap="square">
            <a:spAutoFit/>
          </a:bodyPr>
          <a:lstStyle/>
          <a:p>
            <a:pPr lvl="0"/>
            <a:r>
              <a:rPr lang="en-US" altLang="en-US" sz="6000">
                <a:solidFill>
                  <a:srgbClr val="FDF9FF"/>
                </a:solidFill>
                <a:latin typeface="Roboto" pitchFamily="2" charset="0"/>
                <a:ea typeface="Roboto" pitchFamily="2" charset="0"/>
                <a:cs typeface="Open Sans" panose="020B0606030504020204" pitchFamily="34" charset="0"/>
              </a:rPr>
              <a:t>REVENUE GENERATION THROUGH ADS – WIFI MONETIZATION</a:t>
            </a:r>
            <a:endParaRPr lang="en-US" altLang="en-US" sz="6000" dirty="0">
              <a:solidFill>
                <a:srgbClr val="FDF9FF"/>
              </a:solidFill>
              <a:latin typeface="Roboto" pitchFamily="2" charset="0"/>
              <a:ea typeface="Roboto" pitchFamily="2" charset="0"/>
              <a:cs typeface="Open Sans" panose="020B0606030504020204" pitchFamily="34" charset="0"/>
            </a:endParaRPr>
          </a:p>
        </p:txBody>
      </p:sp>
      <p:sp>
        <p:nvSpPr>
          <p:cNvPr id="17" name="Rectangle 16"/>
          <p:cNvSpPr/>
          <p:nvPr/>
        </p:nvSpPr>
        <p:spPr>
          <a:xfrm>
            <a:off x="11261724" y="8697770"/>
            <a:ext cx="11742738" cy="1077218"/>
          </a:xfrm>
          <a:prstGeom prst="rect">
            <a:avLst/>
          </a:prstGeom>
        </p:spPr>
        <p:txBody>
          <a:bodyPr wrap="square">
            <a:spAutoFit/>
          </a:bodyPr>
          <a:lstStyle/>
          <a:p>
            <a:pPr lvl="0"/>
            <a:r>
              <a:rPr lang="en-US" altLang="en-US" sz="3200" dirty="0">
                <a:solidFill>
                  <a:srgbClr val="FDF9FF"/>
                </a:solidFill>
                <a:latin typeface="Roboto" pitchFamily="2" charset="0"/>
                <a:ea typeface="Roboto" pitchFamily="2" charset="0"/>
                <a:cs typeface="Open Sans" panose="020B0606030504020204" pitchFamily="34" charset="0"/>
              </a:rPr>
              <a:t>charging you clientele a nominal fee for your high speed seamless Wi-Fi  </a:t>
            </a:r>
          </a:p>
        </p:txBody>
      </p:sp>
      <p:pic>
        <p:nvPicPr>
          <p:cNvPr id="2050" name="Picture 2" descr="E:\wifi-soft\Presentations PPT\PPt for yougal\login-ad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2943" y="2904049"/>
            <a:ext cx="4551655" cy="8102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wifi-soft logo\Wifi-soft logo guide\wifi-soft-logo-with-tagline-(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7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614" y="0"/>
            <a:ext cx="24482425" cy="1371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385424" y="1371600"/>
            <a:ext cx="12192000" cy="2123658"/>
          </a:xfrm>
          <a:prstGeom prst="rect">
            <a:avLst/>
          </a:prstGeom>
        </p:spPr>
        <p:txBody>
          <a:bodyPr>
            <a:spAutoFit/>
          </a:bodyPr>
          <a:lstStyle/>
          <a:p>
            <a:pPr lvl="0" algn="r"/>
            <a:r>
              <a:rPr lang="en-US" altLang="en-US" sz="6600" b="1" dirty="0">
                <a:solidFill>
                  <a:srgbClr val="FFFFFF"/>
                </a:solidFill>
                <a:latin typeface="Roboto" pitchFamily="2" charset="0"/>
                <a:ea typeface="Roboto" pitchFamily="2" charset="0"/>
                <a:cs typeface="Open Sans" panose="020B0606030504020204" pitchFamily="34" charset="0"/>
              </a:rPr>
              <a:t>PUSH &amp; PULL </a:t>
            </a:r>
          </a:p>
          <a:p>
            <a:pPr lvl="0" algn="r"/>
            <a:r>
              <a:rPr lang="en-US" altLang="en-US" sz="6600" b="1" dirty="0">
                <a:solidFill>
                  <a:schemeClr val="accent2">
                    <a:lumMod val="75000"/>
                  </a:schemeClr>
                </a:solidFill>
                <a:latin typeface="Roboto" pitchFamily="2" charset="0"/>
                <a:ea typeface="Roboto" pitchFamily="2" charset="0"/>
                <a:cs typeface="Open Sans" panose="020B0606030504020204" pitchFamily="34" charset="0"/>
              </a:rPr>
              <a:t>MARKETING</a:t>
            </a:r>
          </a:p>
        </p:txBody>
      </p:sp>
      <p:sp>
        <p:nvSpPr>
          <p:cNvPr id="7" name="Rectangle 6"/>
          <p:cNvSpPr/>
          <p:nvPr/>
        </p:nvSpPr>
        <p:spPr>
          <a:xfrm>
            <a:off x="22861587" y="1371600"/>
            <a:ext cx="1546225" cy="19712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92829" y="13259829"/>
            <a:ext cx="13411043" cy="338554"/>
          </a:xfrm>
          <a:prstGeom prst="rect">
            <a:avLst/>
          </a:prstGeom>
          <a:noFill/>
        </p:spPr>
        <p:txBody>
          <a:bodyPr wrap="none" rtlCol="0">
            <a:spAutoFit/>
          </a:bodyPr>
          <a:lstStyle/>
          <a:p>
            <a:pPr algn="ctr" eaLnBrk="1"/>
            <a:r>
              <a:rPr lang="en-US" sz="1600" spc="300" dirty="0">
                <a:solidFill>
                  <a:schemeClr val="bg1">
                    <a:lumMod val="75000"/>
                    <a:lumOff val="25000"/>
                  </a:schemeClr>
                </a:solidFill>
                <a:latin typeface="Lato Light" charset="0"/>
                <a:ea typeface="Lato Light" charset="0"/>
                <a:cs typeface="Lato Light" charset="0"/>
                <a:sym typeface="PT Sans" charset="0"/>
              </a:rPr>
              <a:t>Copyright © 2018 </a:t>
            </a:r>
            <a:r>
              <a:rPr lang="en-US" sz="1600" spc="300" dirty="0" err="1">
                <a:solidFill>
                  <a:schemeClr val="bg1">
                    <a:lumMod val="75000"/>
                    <a:lumOff val="25000"/>
                  </a:schemeClr>
                </a:solidFill>
                <a:latin typeface="Lato Light" charset="0"/>
                <a:ea typeface="Lato Light" charset="0"/>
                <a:cs typeface="Lato Light" charset="0"/>
                <a:sym typeface="PT Sans" charset="0"/>
              </a:rPr>
              <a:t>Wifi</a:t>
            </a:r>
            <a:r>
              <a:rPr lang="en-US" sz="1600" spc="300" dirty="0">
                <a:solidFill>
                  <a:schemeClr val="bg1">
                    <a:lumMod val="75000"/>
                    <a:lumOff val="25000"/>
                  </a:schemeClr>
                </a:solidFill>
                <a:latin typeface="Lato Light" charset="0"/>
                <a:ea typeface="Lato Light" charset="0"/>
                <a:cs typeface="Lato Light" charset="0"/>
                <a:sym typeface="PT Sans" charset="0"/>
              </a:rPr>
              <a:t>-Soft Solutions Pvt. Ltd. All rights reserved. Do not copy without prior permission</a:t>
            </a:r>
          </a:p>
        </p:txBody>
      </p:sp>
      <p:pic>
        <p:nvPicPr>
          <p:cNvPr id="8" name="Picture 3" descr="E:\wifi-soft logo\wifi-soft-logo-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810161"/>
            <a:ext cx="2446042" cy="7412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14</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353698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wifi-soft\Presentations PPT\PPt for yougal\login-sc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6" y="0"/>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776782" y="4854400"/>
            <a:ext cx="610393" cy="2530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00B0F0"/>
              </a:solidFill>
            </a:endParaRPr>
          </a:p>
        </p:txBody>
      </p:sp>
      <p:sp>
        <p:nvSpPr>
          <p:cNvPr id="4" name="Text Box 3">
            <a:extLst>
              <a:ext uri="{FF2B5EF4-FFF2-40B4-BE49-F238E27FC236}">
                <a16:creationId xmlns:a16="http://schemas.microsoft.com/office/drawing/2014/main" id="{F7C341B7-680C-664B-AD35-42CE7A7FB4B5}"/>
              </a:ext>
            </a:extLst>
          </p:cNvPr>
          <p:cNvSpPr txBox="1">
            <a:spLocks/>
          </p:cNvSpPr>
          <p:nvPr/>
        </p:nvSpPr>
        <p:spPr bwMode="auto">
          <a:xfrm>
            <a:off x="14250987" y="5326150"/>
            <a:ext cx="8596435" cy="30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lvl="0" algn="r" defTabSz="914400">
              <a:defRPr/>
            </a:pPr>
            <a:r>
              <a:rPr lang="en-US" altLang="x-none" sz="6600" b="1" kern="0" noProof="0" dirty="0">
                <a:solidFill>
                  <a:srgbClr val="292729"/>
                </a:solidFill>
                <a:latin typeface="Roboto" pitchFamily="2" charset="0"/>
                <a:ea typeface="Roboto" pitchFamily="2" charset="0"/>
                <a:cs typeface="Montserrat Semi" charset="0"/>
                <a:sym typeface="Poppins Medium" charset="0"/>
              </a:rPr>
              <a:t>CAPTURE CLIENT </a:t>
            </a:r>
            <a:r>
              <a:rPr lang="en-US" altLang="x-none" sz="6600" b="1" kern="0" noProof="0" dirty="0">
                <a:solidFill>
                  <a:schemeClr val="accent5">
                    <a:lumMod val="75000"/>
                  </a:schemeClr>
                </a:solidFill>
                <a:latin typeface="Roboto" pitchFamily="2" charset="0"/>
                <a:ea typeface="Roboto" pitchFamily="2" charset="0"/>
                <a:cs typeface="Montserrat Semi" charset="0"/>
                <a:sym typeface="Poppins Medium" charset="0"/>
              </a:rPr>
              <a:t>INFORMATION</a:t>
            </a:r>
            <a:endParaRPr kumimoji="0" lang="en-US" altLang="x-none" sz="6600" b="1" i="0" u="none" strike="noStrike" kern="0" cap="none" spc="0" normalizeH="0" baseline="0" noProof="0" dirty="0">
              <a:ln>
                <a:noFill/>
              </a:ln>
              <a:solidFill>
                <a:schemeClr val="accent5">
                  <a:lumMod val="75000"/>
                </a:schemeClr>
              </a:solidFill>
              <a:effectLst/>
              <a:uLnTx/>
              <a:uFillTx/>
              <a:latin typeface="Roboto" pitchFamily="2" charset="0"/>
              <a:ea typeface="Roboto" pitchFamily="2" charset="0"/>
              <a:cs typeface="Montserrat Semi" charset="0"/>
              <a:sym typeface="Poppins Medium" charset="0"/>
            </a:endParaRPr>
          </a:p>
        </p:txBody>
      </p:sp>
      <p:sp>
        <p:nvSpPr>
          <p:cNvPr id="6" name="TextBox 5"/>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7" name="Picture 2" descr="E:\wifi-soft logo\Wifi-soft logo guide\wifi-soft-logo-with-tagline-(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15</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2703934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ifi-soft\Presentations PPT\PPt for yougal\social-media-lo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 y="1676400"/>
            <a:ext cx="21268267" cy="11963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251987" y="9753600"/>
            <a:ext cx="2155825" cy="2895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54187" y="1600200"/>
            <a:ext cx="12192000" cy="2123658"/>
          </a:xfrm>
          <a:prstGeom prst="rect">
            <a:avLst/>
          </a:prstGeom>
        </p:spPr>
        <p:txBody>
          <a:bodyPr>
            <a:spAutoFit/>
          </a:bodyPr>
          <a:lstStyle/>
          <a:p>
            <a:pPr lvl="0"/>
            <a:r>
              <a:rPr lang="en-US" altLang="en-US" sz="6600" b="1" dirty="0">
                <a:solidFill>
                  <a:schemeClr val="bg1">
                    <a:lumMod val="10000"/>
                  </a:schemeClr>
                </a:solidFill>
                <a:latin typeface="Roboto" pitchFamily="2" charset="0"/>
                <a:ea typeface="Roboto" pitchFamily="2" charset="0"/>
                <a:cs typeface="Open Sans" panose="020B0606030504020204" pitchFamily="34" charset="0"/>
              </a:rPr>
              <a:t>SOCIAL MEDIA </a:t>
            </a:r>
          </a:p>
          <a:p>
            <a:pPr lvl="0"/>
            <a:r>
              <a:rPr lang="en-US" altLang="en-US" sz="6600" b="1" dirty="0">
                <a:solidFill>
                  <a:schemeClr val="accent2">
                    <a:lumMod val="75000"/>
                  </a:schemeClr>
                </a:solidFill>
                <a:latin typeface="Roboto" pitchFamily="2" charset="0"/>
                <a:ea typeface="Roboto" pitchFamily="2" charset="0"/>
                <a:cs typeface="Open Sans" panose="020B0606030504020204" pitchFamily="34" charset="0"/>
              </a:rPr>
              <a:t>LOGINS AND LIKES </a:t>
            </a:r>
          </a:p>
        </p:txBody>
      </p:sp>
      <p:pic>
        <p:nvPicPr>
          <p:cNvPr id="1027" name="Picture 3" descr="C:\Users\Ujwal\Downloads\4-Star-Ra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3588" y="7387599"/>
            <a:ext cx="1600199" cy="308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447800"/>
            <a:ext cx="1449387" cy="227605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8" name="Picture 2" descr="E:\wifi-soft logo\Wifi-soft logo guide\wifi-soft-logo-with-tagline-(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16</a:t>
            </a:fld>
            <a:endParaRPr lang="x-none" altLang="x-none" dirty="0">
              <a:solidFill>
                <a:srgbClr val="9B9A9C"/>
              </a:solidFill>
              <a:latin typeface="Montserrat" charset="0"/>
              <a:ea typeface="Montserrat" charset="0"/>
              <a:cs typeface="Montserrat" charset="0"/>
            </a:endParaRPr>
          </a:p>
        </p:txBody>
      </p:sp>
      <p:pic>
        <p:nvPicPr>
          <p:cNvPr id="2050" name="Picture 2" descr="C:\Users\Ujwal\Downloads\wifi-router.png"/>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20192686" y="1517128"/>
            <a:ext cx="2137401" cy="213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8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21" name="Picture 2" descr="E:\wifi-soft logo\Wifi-soft logo guide\wifi-soft-logo-with-tagline-(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4876800"/>
            <a:ext cx="610393" cy="25303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ext Box 3">
            <a:extLst>
              <a:ext uri="{FF2B5EF4-FFF2-40B4-BE49-F238E27FC236}">
                <a16:creationId xmlns:a16="http://schemas.microsoft.com/office/drawing/2014/main" id="{F7C341B7-680C-664B-AD35-42CE7A7FB4B5}"/>
              </a:ext>
            </a:extLst>
          </p:cNvPr>
          <p:cNvSpPr txBox="1">
            <a:spLocks/>
          </p:cNvSpPr>
          <p:nvPr/>
        </p:nvSpPr>
        <p:spPr bwMode="auto">
          <a:xfrm>
            <a:off x="955674" y="5486400"/>
            <a:ext cx="8596435" cy="30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lvl="0" defTabSz="914400">
              <a:defRPr/>
            </a:pPr>
            <a:r>
              <a:rPr lang="en-US" altLang="x-none" sz="8800" b="1" kern="0" dirty="0">
                <a:solidFill>
                  <a:srgbClr val="292729"/>
                </a:solidFill>
                <a:latin typeface="Roboto" pitchFamily="2" charset="0"/>
                <a:ea typeface="Roboto" pitchFamily="2" charset="0"/>
                <a:cs typeface="Montserrat Semi" charset="0"/>
                <a:sym typeface="Poppins Medium" charset="0"/>
              </a:rPr>
              <a:t>WHY </a:t>
            </a:r>
            <a:r>
              <a:rPr lang="en-US" altLang="x-none" sz="8800" b="1" kern="0" dirty="0">
                <a:solidFill>
                  <a:srgbClr val="00B0F0"/>
                </a:solidFill>
                <a:latin typeface="Roboto" pitchFamily="2" charset="0"/>
                <a:ea typeface="Roboto" pitchFamily="2" charset="0"/>
                <a:cs typeface="Montserrat Semi" charset="0"/>
                <a:sym typeface="Poppins Medium" charset="0"/>
              </a:rPr>
              <a:t>US ?</a:t>
            </a:r>
            <a:endParaRPr kumimoji="0" lang="en-US" altLang="x-none" sz="8800" b="1" i="0" u="none" strike="noStrike" kern="0" cap="none" spc="0" normalizeH="0" baseline="0" noProof="0" dirty="0">
              <a:ln>
                <a:noFill/>
              </a:ln>
              <a:solidFill>
                <a:srgbClr val="00B0F0"/>
              </a:solidFill>
              <a:effectLst/>
              <a:uLnTx/>
              <a:uFillTx/>
              <a:latin typeface="Roboto" pitchFamily="2" charset="0"/>
              <a:ea typeface="Roboto" pitchFamily="2" charset="0"/>
              <a:cs typeface="Montserrat Semi" charset="0"/>
              <a:sym typeface="Poppins Medium" charset="0"/>
            </a:endParaRPr>
          </a:p>
        </p:txBody>
      </p:sp>
      <p:sp>
        <p:nvSpPr>
          <p:cNvPr id="3" name="Rectangle 2"/>
          <p:cNvSpPr/>
          <p:nvPr/>
        </p:nvSpPr>
        <p:spPr>
          <a:xfrm>
            <a:off x="7773987" y="2458027"/>
            <a:ext cx="12192000" cy="9233297"/>
          </a:xfrm>
          <a:prstGeom prst="rect">
            <a:avLst/>
          </a:prstGeom>
        </p:spPr>
        <p:txBody>
          <a:bodyPr>
            <a:spAutoFit/>
          </a:bodyPr>
          <a:lstStyle/>
          <a:p>
            <a:pPr marL="457200" lvl="0" indent="-457200" algn="just" defTabSz="914400">
              <a:lnSpc>
                <a:spcPct val="150000"/>
              </a:lnSpc>
              <a:buClr>
                <a:srgbClr val="76D5FF"/>
              </a:buClr>
              <a:buFont typeface="Arial" panose="020B0604020202020204" pitchFamily="34" charset="0"/>
              <a:buChar char="•"/>
              <a:defRPr/>
            </a:pPr>
            <a:r>
              <a:rPr lang="en-US" altLang="en-US" sz="4400" kern="0" dirty="0">
                <a:solidFill>
                  <a:srgbClr val="292729"/>
                </a:solidFill>
                <a:latin typeface="Roboto Medium"/>
              </a:rPr>
              <a:t>Branded captive portal.</a:t>
            </a:r>
          </a:p>
          <a:p>
            <a:pPr marL="457200" lvl="0" indent="-457200" algn="just" defTabSz="914400">
              <a:lnSpc>
                <a:spcPct val="150000"/>
              </a:lnSpc>
              <a:buClr>
                <a:srgbClr val="76D5FF"/>
              </a:buClr>
              <a:buFont typeface="Arial" panose="020B0604020202020204" pitchFamily="34" charset="0"/>
              <a:buChar char="•"/>
              <a:defRPr/>
            </a:pPr>
            <a:r>
              <a:rPr lang="en-US" altLang="en-US" sz="4400" kern="0" dirty="0">
                <a:solidFill>
                  <a:srgbClr val="292729"/>
                </a:solidFill>
                <a:latin typeface="Roboto Medium"/>
              </a:rPr>
              <a:t>Earn additional revenue with Wi-Fi offloading and by showing ads.</a:t>
            </a:r>
          </a:p>
          <a:p>
            <a:pPr marL="457200" lvl="0" indent="-457200" algn="just" defTabSz="914400">
              <a:lnSpc>
                <a:spcPct val="150000"/>
              </a:lnSpc>
              <a:buClr>
                <a:srgbClr val="76D5FF"/>
              </a:buClr>
              <a:buFont typeface="Arial" panose="020B0604020202020204" pitchFamily="34" charset="0"/>
              <a:buChar char="•"/>
              <a:defRPr/>
            </a:pPr>
            <a:r>
              <a:rPr lang="en-US" altLang="en-US" sz="4400" kern="0" dirty="0">
                <a:solidFill>
                  <a:srgbClr val="292729"/>
                </a:solidFill>
                <a:latin typeface="Roboto Medium"/>
              </a:rPr>
              <a:t>Let your customers know of the latest promotions instantly.</a:t>
            </a:r>
          </a:p>
          <a:p>
            <a:pPr marL="457200" lvl="0" indent="-457200" algn="just" defTabSz="914400">
              <a:lnSpc>
                <a:spcPct val="150000"/>
              </a:lnSpc>
              <a:buClr>
                <a:srgbClr val="76D5FF"/>
              </a:buClr>
              <a:buFont typeface="Arial" panose="020B0604020202020204" pitchFamily="34" charset="0"/>
              <a:buChar char="•"/>
              <a:defRPr/>
            </a:pPr>
            <a:r>
              <a:rPr lang="en-US" altLang="en-US" sz="4400" kern="0" dirty="0">
                <a:solidFill>
                  <a:srgbClr val="292729"/>
                </a:solidFill>
                <a:latin typeface="Roboto Medium"/>
              </a:rPr>
              <a:t>Gather client data for re-targeting.</a:t>
            </a:r>
          </a:p>
          <a:p>
            <a:pPr marL="457200" lvl="0" indent="-457200" algn="just" defTabSz="914400">
              <a:lnSpc>
                <a:spcPct val="150000"/>
              </a:lnSpc>
              <a:buClr>
                <a:srgbClr val="76D5FF"/>
              </a:buClr>
              <a:buFont typeface="Arial" panose="020B0604020202020204" pitchFamily="34" charset="0"/>
              <a:buChar char="•"/>
              <a:defRPr/>
            </a:pPr>
            <a:r>
              <a:rPr lang="en-US" altLang="en-US" sz="4400" kern="0" dirty="0">
                <a:solidFill>
                  <a:srgbClr val="292729"/>
                </a:solidFill>
                <a:latin typeface="Roboto Medium"/>
              </a:rPr>
              <a:t>Do everything from a single dashboard.</a:t>
            </a:r>
          </a:p>
          <a:p>
            <a:pPr marL="457200" lvl="0" indent="-457200" algn="just" defTabSz="914400">
              <a:lnSpc>
                <a:spcPct val="150000"/>
              </a:lnSpc>
              <a:buClr>
                <a:srgbClr val="76D5FF"/>
              </a:buClr>
              <a:buFont typeface="Arial" panose="020B0604020202020204" pitchFamily="34" charset="0"/>
              <a:buChar char="•"/>
              <a:defRPr/>
            </a:pPr>
            <a:r>
              <a:rPr lang="en-US" altLang="en-US" sz="4400" kern="0" dirty="0">
                <a:solidFill>
                  <a:srgbClr val="292729"/>
                </a:solidFill>
                <a:latin typeface="Roboto Medium"/>
              </a:rPr>
              <a:t>Get a higher visibility on social media.</a:t>
            </a:r>
          </a:p>
          <a:p>
            <a:pPr marL="457200" lvl="0" indent="-457200" algn="just" defTabSz="914400">
              <a:lnSpc>
                <a:spcPct val="150000"/>
              </a:lnSpc>
              <a:buClr>
                <a:srgbClr val="76D5FF"/>
              </a:buClr>
              <a:buFont typeface="Arial" panose="020B0604020202020204" pitchFamily="34" charset="0"/>
              <a:buChar char="•"/>
              <a:defRPr/>
            </a:pPr>
            <a:r>
              <a:rPr lang="en-US" altLang="en-US" sz="4400" kern="0" dirty="0">
                <a:solidFill>
                  <a:srgbClr val="292729"/>
                </a:solidFill>
                <a:latin typeface="Roboto Medium"/>
              </a:rPr>
              <a:t>Boost customer satisfaction.  </a:t>
            </a:r>
          </a:p>
        </p:txBody>
      </p:sp>
      <p:sp>
        <p:nvSpPr>
          <p:cNvPr id="7"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17</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421431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24387175" cy="13716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4" name="Picture 3" descr="E:\wifi-soft logo\wifi-soft-logo-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7056" y="12810161"/>
            <a:ext cx="2446042" cy="741225"/>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3">
            <a:extLst>
              <a:ext uri="{FF2B5EF4-FFF2-40B4-BE49-F238E27FC236}">
                <a16:creationId xmlns:a16="http://schemas.microsoft.com/office/drawing/2014/main" id="{00599865-69BD-BC41-8D35-A82460E76DFB}"/>
              </a:ext>
            </a:extLst>
          </p:cNvPr>
          <p:cNvSpPr txBox="1">
            <a:spLocks/>
          </p:cNvSpPr>
          <p:nvPr/>
        </p:nvSpPr>
        <p:spPr bwMode="auto">
          <a:xfrm>
            <a:off x="1966864" y="2057401"/>
            <a:ext cx="10873085"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accent2"/>
                </a:solidFill>
                <a:latin typeface="Roboto" pitchFamily="2" charset="0"/>
                <a:ea typeface="Roboto" pitchFamily="2" charset="0"/>
                <a:cs typeface="Montserrat Semi" charset="0"/>
                <a:sym typeface="Poppins Medium" charset="0"/>
              </a:rPr>
              <a:t>KEY </a:t>
            </a:r>
            <a:r>
              <a:rPr lang="en-US" altLang="x-none" sz="10000" b="1" dirty="0">
                <a:solidFill>
                  <a:srgbClr val="FFFFFF"/>
                </a:solidFill>
                <a:latin typeface="Roboto" pitchFamily="2" charset="0"/>
                <a:ea typeface="Roboto" pitchFamily="2" charset="0"/>
                <a:cs typeface="Montserrat Semi" charset="0"/>
                <a:sym typeface="Poppins Medium" charset="0"/>
              </a:rPr>
              <a:t>FEATURES</a:t>
            </a:r>
            <a:endParaRPr lang="x-none" altLang="x-none" sz="10000" b="1" dirty="0">
              <a:solidFill>
                <a:srgbClr val="FFFFFF"/>
              </a:solidFill>
              <a:latin typeface="Roboto" pitchFamily="2" charset="0"/>
              <a:ea typeface="Roboto" pitchFamily="2" charset="0"/>
              <a:cs typeface="Montserrat Semi" charset="0"/>
              <a:sym typeface="Poppins Medium" charset="0"/>
            </a:endParaRPr>
          </a:p>
        </p:txBody>
      </p:sp>
      <p:sp>
        <p:nvSpPr>
          <p:cNvPr id="58" name="Shape 2688"/>
          <p:cNvSpPr/>
          <p:nvPr/>
        </p:nvSpPr>
        <p:spPr>
          <a:xfrm>
            <a:off x="2236463" y="8839200"/>
            <a:ext cx="975350" cy="97547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38090" tIns="38090" rIns="38090" bIns="38090" anchor="ctr"/>
          <a:lstStyle/>
          <a:p>
            <a:pPr algn="just" defTabSz="457079" eaLnBrk="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TextBox 58"/>
          <p:cNvSpPr txBox="1"/>
          <p:nvPr/>
        </p:nvSpPr>
        <p:spPr>
          <a:xfrm>
            <a:off x="3508867" y="5610643"/>
            <a:ext cx="2946640" cy="523220"/>
          </a:xfrm>
          <a:prstGeom prst="rect">
            <a:avLst/>
          </a:prstGeom>
          <a:noFill/>
        </p:spPr>
        <p:txBody>
          <a:bodyPr wrap="none" rtlCol="0">
            <a:spAutoFit/>
          </a:bodyPr>
          <a:lstStyle/>
          <a:p>
            <a:pPr eaLnBrk="1"/>
            <a:r>
              <a:rPr lang="en-US" sz="2800" dirty="0">
                <a:solidFill>
                  <a:srgbClr val="FFFFFF"/>
                </a:solidFill>
                <a:latin typeface="Roboto" pitchFamily="2" charset="0"/>
                <a:ea typeface="Roboto" pitchFamily="2" charset="0"/>
                <a:cs typeface="Open Sans" pitchFamily="34" charset="0"/>
                <a:sym typeface="PT Sans" charset="0"/>
              </a:rPr>
              <a:t>Push Notification</a:t>
            </a:r>
          </a:p>
        </p:txBody>
      </p:sp>
      <p:sp>
        <p:nvSpPr>
          <p:cNvPr id="60" name="TextBox 59"/>
          <p:cNvSpPr txBox="1"/>
          <p:nvPr/>
        </p:nvSpPr>
        <p:spPr>
          <a:xfrm>
            <a:off x="3508867" y="7304135"/>
            <a:ext cx="3926075" cy="523220"/>
          </a:xfrm>
          <a:prstGeom prst="rect">
            <a:avLst/>
          </a:prstGeom>
          <a:noFill/>
        </p:spPr>
        <p:txBody>
          <a:bodyPr wrap="none" rtlCol="0">
            <a:spAutoFit/>
          </a:bodyPr>
          <a:lstStyle/>
          <a:p>
            <a:pPr eaLnBrk="1"/>
            <a:r>
              <a:rPr lang="en-US" sz="2800" dirty="0">
                <a:solidFill>
                  <a:srgbClr val="FFFFFF"/>
                </a:solidFill>
                <a:latin typeface="Roboto" pitchFamily="2" charset="0"/>
                <a:ea typeface="Roboto" pitchFamily="2" charset="0"/>
                <a:cs typeface="Open Sans" pitchFamily="34" charset="0"/>
                <a:sym typeface="PT Sans" charset="0"/>
              </a:rPr>
              <a:t>Survey of the Wi-Fi user</a:t>
            </a:r>
            <a:endParaRPr lang="en-US" dirty="0">
              <a:solidFill>
                <a:srgbClr val="FFFFFF"/>
              </a:solidFill>
              <a:latin typeface="Roboto" pitchFamily="2" charset="0"/>
              <a:ea typeface="Roboto" pitchFamily="2" charset="0"/>
              <a:cs typeface="Open Sans" pitchFamily="34" charset="0"/>
              <a:sym typeface="PT Sans" charset="0"/>
            </a:endParaRPr>
          </a:p>
        </p:txBody>
      </p:sp>
      <p:sp>
        <p:nvSpPr>
          <p:cNvPr id="61" name="TextBox 60"/>
          <p:cNvSpPr txBox="1"/>
          <p:nvPr/>
        </p:nvSpPr>
        <p:spPr>
          <a:xfrm>
            <a:off x="3508867" y="9010899"/>
            <a:ext cx="2509020" cy="523220"/>
          </a:xfrm>
          <a:prstGeom prst="rect">
            <a:avLst/>
          </a:prstGeom>
          <a:noFill/>
        </p:spPr>
        <p:txBody>
          <a:bodyPr wrap="none" rtlCol="0">
            <a:spAutoFit/>
          </a:bodyPr>
          <a:lstStyle/>
          <a:p>
            <a:pPr eaLnBrk="1"/>
            <a:r>
              <a:rPr lang="en-US" sz="2800" dirty="0">
                <a:solidFill>
                  <a:srgbClr val="FFFFFF"/>
                </a:solidFill>
                <a:latin typeface="Roboto" pitchFamily="2" charset="0"/>
                <a:ea typeface="Roboto" pitchFamily="2" charset="0"/>
                <a:cs typeface="Open Sans" pitchFamily="34" charset="0"/>
                <a:sym typeface="PT Sans" charset="0"/>
              </a:rPr>
              <a:t>Advertisement</a:t>
            </a:r>
          </a:p>
        </p:txBody>
      </p:sp>
      <p:sp>
        <p:nvSpPr>
          <p:cNvPr id="62" name="TextBox 61"/>
          <p:cNvSpPr txBox="1"/>
          <p:nvPr/>
        </p:nvSpPr>
        <p:spPr>
          <a:xfrm>
            <a:off x="10477542" y="5610643"/>
            <a:ext cx="4230645" cy="523220"/>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Centralize Administration</a:t>
            </a:r>
          </a:p>
        </p:txBody>
      </p:sp>
      <p:sp>
        <p:nvSpPr>
          <p:cNvPr id="63" name="TextBox 62"/>
          <p:cNvSpPr txBox="1"/>
          <p:nvPr/>
        </p:nvSpPr>
        <p:spPr>
          <a:xfrm>
            <a:off x="10477542" y="7304135"/>
            <a:ext cx="1428596" cy="523220"/>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Reports</a:t>
            </a:r>
          </a:p>
        </p:txBody>
      </p:sp>
      <p:sp>
        <p:nvSpPr>
          <p:cNvPr id="64" name="TextBox 63"/>
          <p:cNvSpPr txBox="1"/>
          <p:nvPr/>
        </p:nvSpPr>
        <p:spPr>
          <a:xfrm>
            <a:off x="18101436" y="7332292"/>
            <a:ext cx="4742004" cy="523220"/>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Auto login for particular time</a:t>
            </a:r>
          </a:p>
        </p:txBody>
      </p:sp>
      <p:sp>
        <p:nvSpPr>
          <p:cNvPr id="65" name="TextBox 64"/>
          <p:cNvSpPr txBox="1"/>
          <p:nvPr/>
        </p:nvSpPr>
        <p:spPr>
          <a:xfrm>
            <a:off x="18101436" y="5638800"/>
            <a:ext cx="3639138" cy="523220"/>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Customize login page</a:t>
            </a:r>
          </a:p>
        </p:txBody>
      </p:sp>
      <p:sp>
        <p:nvSpPr>
          <p:cNvPr id="66" name="TextBox 65"/>
          <p:cNvSpPr txBox="1"/>
          <p:nvPr/>
        </p:nvSpPr>
        <p:spPr>
          <a:xfrm>
            <a:off x="10477542" y="9010899"/>
            <a:ext cx="2209259" cy="523220"/>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URL Filtering</a:t>
            </a:r>
          </a:p>
        </p:txBody>
      </p:sp>
      <p:sp>
        <p:nvSpPr>
          <p:cNvPr id="67" name="TextBox 66"/>
          <p:cNvSpPr txBox="1"/>
          <p:nvPr/>
        </p:nvSpPr>
        <p:spPr>
          <a:xfrm>
            <a:off x="18101436" y="9039056"/>
            <a:ext cx="5141151" cy="523220"/>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End to end single OEM solution</a:t>
            </a:r>
          </a:p>
        </p:txBody>
      </p:sp>
      <p:sp>
        <p:nvSpPr>
          <p:cNvPr id="78" name="TextBox 77"/>
          <p:cNvSpPr txBox="1"/>
          <p:nvPr/>
        </p:nvSpPr>
        <p:spPr>
          <a:xfrm>
            <a:off x="5495794" y="13011496"/>
            <a:ext cx="13411043" cy="338554"/>
          </a:xfrm>
          <a:prstGeom prst="rect">
            <a:avLst/>
          </a:prstGeom>
          <a:noFill/>
        </p:spPr>
        <p:txBody>
          <a:bodyPr wrap="none" rtlCol="0">
            <a:spAutoFit/>
          </a:bodyPr>
          <a:lstStyle/>
          <a:p>
            <a:pPr algn="ctr" eaLnBrk="1"/>
            <a:r>
              <a:rPr lang="en-US" sz="1600" spc="300" dirty="0">
                <a:solidFill>
                  <a:schemeClr val="bg1">
                    <a:lumMod val="75000"/>
                    <a:lumOff val="25000"/>
                  </a:schemeClr>
                </a:solidFill>
                <a:latin typeface="Lato Light" charset="0"/>
                <a:ea typeface="Lato Light" charset="0"/>
                <a:cs typeface="Lato Light" charset="0"/>
                <a:sym typeface="PT Sans" charset="0"/>
              </a:rPr>
              <a:t>Copyright © 2018 </a:t>
            </a:r>
            <a:r>
              <a:rPr lang="en-US" sz="1600" spc="300" dirty="0" err="1">
                <a:solidFill>
                  <a:schemeClr val="bg1">
                    <a:lumMod val="75000"/>
                    <a:lumOff val="25000"/>
                  </a:schemeClr>
                </a:solidFill>
                <a:latin typeface="Lato Light" charset="0"/>
                <a:ea typeface="Lato Light" charset="0"/>
                <a:cs typeface="Lato Light" charset="0"/>
                <a:sym typeface="PT Sans" charset="0"/>
              </a:rPr>
              <a:t>Wifi</a:t>
            </a:r>
            <a:r>
              <a:rPr lang="en-US" sz="1600" spc="300" dirty="0">
                <a:solidFill>
                  <a:schemeClr val="bg1">
                    <a:lumMod val="75000"/>
                    <a:lumOff val="25000"/>
                  </a:schemeClr>
                </a:solidFill>
                <a:latin typeface="Lato Light" charset="0"/>
                <a:ea typeface="Lato Light" charset="0"/>
                <a:cs typeface="Lato Light" charset="0"/>
                <a:sym typeface="PT Sans" charset="0"/>
              </a:rPr>
              <a:t>-Soft Solutions Pvt. Ltd. All rights reserved. Do not copy without prior permission</a:t>
            </a:r>
          </a:p>
        </p:txBody>
      </p:sp>
      <p:sp>
        <p:nvSpPr>
          <p:cNvPr id="79"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18</a:t>
            </a:fld>
            <a:endParaRPr lang="x-none" altLang="x-none" dirty="0">
              <a:solidFill>
                <a:srgbClr val="9B9A9C"/>
              </a:solidFill>
              <a:latin typeface="Montserrat" charset="0"/>
              <a:ea typeface="Montserrat" charset="0"/>
              <a:cs typeface="Montserrat" charset="0"/>
            </a:endParaRPr>
          </a:p>
        </p:txBody>
      </p:sp>
      <p:sp>
        <p:nvSpPr>
          <p:cNvPr id="30" name="TextBox 29"/>
          <p:cNvSpPr txBox="1"/>
          <p:nvPr/>
        </p:nvSpPr>
        <p:spPr>
          <a:xfrm>
            <a:off x="3508867" y="10737543"/>
            <a:ext cx="2941831" cy="523220"/>
          </a:xfrm>
          <a:prstGeom prst="rect">
            <a:avLst/>
          </a:prstGeom>
          <a:noFill/>
        </p:spPr>
        <p:txBody>
          <a:bodyPr wrap="none" rtlCol="0">
            <a:spAutoFit/>
          </a:bodyPr>
          <a:lstStyle/>
          <a:p>
            <a:pPr eaLnBrk="1"/>
            <a:r>
              <a:rPr lang="en-US" sz="2800" dirty="0">
                <a:solidFill>
                  <a:srgbClr val="FFFFFF"/>
                </a:solidFill>
                <a:latin typeface="Roboto" pitchFamily="2" charset="0"/>
                <a:ea typeface="Roboto" pitchFamily="2" charset="0"/>
                <a:cs typeface="Open Sans" pitchFamily="34" charset="0"/>
                <a:sym typeface="PT Sans" charset="0"/>
              </a:rPr>
              <a:t>TRAI Compliance</a:t>
            </a:r>
          </a:p>
        </p:txBody>
      </p:sp>
      <p:pic>
        <p:nvPicPr>
          <p:cNvPr id="31" name="Picture 8" descr="C:\Users\Ujwal\Downloads\best-seller.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152900" y="10533167"/>
            <a:ext cx="1125287" cy="112543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0477542" y="10522100"/>
            <a:ext cx="4201791"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Centralize Authentication</a:t>
            </a:r>
          </a:p>
          <a:p>
            <a:pPr algn="just" eaLnBrk="1"/>
            <a:r>
              <a:rPr lang="en-US" sz="2800" dirty="0">
                <a:solidFill>
                  <a:srgbClr val="FFFFFF"/>
                </a:solidFill>
                <a:latin typeface="Roboto" pitchFamily="2" charset="0"/>
                <a:ea typeface="Roboto" pitchFamily="2" charset="0"/>
                <a:cs typeface="Open Sans" pitchFamily="34" charset="0"/>
                <a:sym typeface="PT Sans" charset="0"/>
              </a:rPr>
              <a:t>of </a:t>
            </a:r>
            <a:r>
              <a:rPr lang="en-US" sz="2800" dirty="0" err="1">
                <a:solidFill>
                  <a:srgbClr val="FFFFFF"/>
                </a:solidFill>
                <a:latin typeface="Roboto" pitchFamily="2" charset="0"/>
                <a:ea typeface="Roboto" pitchFamily="2" charset="0"/>
                <a:cs typeface="Open Sans" pitchFamily="34" charset="0"/>
                <a:sym typeface="PT Sans" charset="0"/>
              </a:rPr>
              <a:t>wifi</a:t>
            </a:r>
            <a:r>
              <a:rPr lang="en-US" sz="2800" dirty="0">
                <a:solidFill>
                  <a:srgbClr val="FFFFFF"/>
                </a:solidFill>
                <a:latin typeface="Roboto" pitchFamily="2" charset="0"/>
                <a:ea typeface="Roboto" pitchFamily="2" charset="0"/>
                <a:cs typeface="Open Sans" pitchFamily="34" charset="0"/>
                <a:sym typeface="PT Sans" charset="0"/>
              </a:rPr>
              <a:t> users</a:t>
            </a:r>
          </a:p>
        </p:txBody>
      </p:sp>
      <p:sp>
        <p:nvSpPr>
          <p:cNvPr id="34" name="TextBox 33"/>
          <p:cNvSpPr txBox="1"/>
          <p:nvPr/>
        </p:nvSpPr>
        <p:spPr>
          <a:xfrm>
            <a:off x="18070178" y="10765700"/>
            <a:ext cx="4224233" cy="523220"/>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Good quality equipment's</a:t>
            </a:r>
          </a:p>
        </p:txBody>
      </p:sp>
      <p:pic>
        <p:nvPicPr>
          <p:cNvPr id="36" name="Picture 3" descr="C:\Users\Ujwal\Downloads\cP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8387" y="5293438"/>
            <a:ext cx="1096881" cy="10968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C:\Users\Ujwal\Downloads\w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571" y="5213691"/>
            <a:ext cx="1222476" cy="12224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Ujwal\Downloads\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2032" y="6916039"/>
            <a:ext cx="1226913" cy="12269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E:\wifi-soft\icons\new\solutions\url-filteri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3146" y="8827968"/>
            <a:ext cx="1224685" cy="12246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 name="Picture 17" descr="E:\wifi-soft\icons\new\solutions\AP.png-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5179" y="10482586"/>
            <a:ext cx="1252214" cy="1252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 name="Picture 11" descr="E:\wifi-soft\icons\new\solutions\ban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6987" y="10305398"/>
            <a:ext cx="1277002" cy="1277002"/>
          </a:xfrm>
          <a:prstGeom prst="rect">
            <a:avLst/>
          </a:prstGeom>
          <a:ln>
            <a:noFill/>
          </a:ln>
          <a:effectLst>
            <a:outerShdw blurRad="292100" dist="139700" dir="2700000" algn="tl" rotWithShape="0">
              <a:srgbClr val="333333">
                <a:alpha val="65000"/>
              </a:srgbClr>
            </a:outerShdw>
          </a:effectLst>
        </p:spPr>
      </p:pic>
      <p:pic>
        <p:nvPicPr>
          <p:cNvPr id="42" name="Picture 3" descr="C:\Users\Ujwal\Downloads\sm (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5361" y="7010400"/>
            <a:ext cx="1152826" cy="115282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E:\wifi-soft\icons\new\solutions\hotspo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08387" y="6956364"/>
            <a:ext cx="1276037" cy="12760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5" name="Picture 5" descr="C:\Users\Ujwal\Downloads\AAA-SERV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2979" y="5319668"/>
            <a:ext cx="1105019" cy="11050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C:\Users\Ujwal\Downloads\best-seller.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6507743" y="8915400"/>
            <a:ext cx="1076681" cy="107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2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5376" y="1961456"/>
            <a:ext cx="16005373" cy="10351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a:extLst>
              <a:ext uri="{FF2B5EF4-FFF2-40B4-BE49-F238E27FC236}">
                <a16:creationId xmlns:a16="http://schemas.microsoft.com/office/drawing/2014/main" id="{F7C341B7-680C-664B-AD35-42CE7A7FB4B5}"/>
              </a:ext>
            </a:extLst>
          </p:cNvPr>
          <p:cNvSpPr txBox="1">
            <a:spLocks/>
          </p:cNvSpPr>
          <p:nvPr/>
        </p:nvSpPr>
        <p:spPr bwMode="auto">
          <a:xfrm>
            <a:off x="2758952" y="4125936"/>
            <a:ext cx="7416824" cy="30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8000" b="1" i="0" u="none" strike="noStrike" kern="0" cap="none" spc="0" normalizeH="0" baseline="0" noProof="0" dirty="0">
                <a:ln>
                  <a:noFill/>
                </a:ln>
                <a:solidFill>
                  <a:srgbClr val="292729"/>
                </a:solidFill>
                <a:effectLst/>
                <a:uLnTx/>
                <a:uFillTx/>
                <a:latin typeface="Roboto" pitchFamily="2" charset="0"/>
                <a:ea typeface="Roboto" pitchFamily="2" charset="0"/>
                <a:cs typeface="Montserrat Semi" charset="0"/>
                <a:sym typeface="Poppins Medium" charset="0"/>
              </a:rPr>
              <a:t>OUR HAPPY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8000" b="1" i="0" u="none" strike="noStrike" kern="0" cap="none" spc="0" normalizeH="0" baseline="0" noProof="0" dirty="0">
                <a:ln>
                  <a:noFill/>
                </a:ln>
                <a:solidFill>
                  <a:srgbClr val="00B0F0"/>
                </a:solidFill>
                <a:effectLst/>
                <a:uLnTx/>
                <a:uFillTx/>
                <a:latin typeface="Roboto" pitchFamily="2" charset="0"/>
                <a:ea typeface="Roboto" pitchFamily="2" charset="0"/>
                <a:cs typeface="Montserrat Semi" charset="0"/>
                <a:sym typeface="Poppins Medium" charset="0"/>
              </a:rPr>
              <a:t>CLIENTS</a:t>
            </a:r>
          </a:p>
        </p:txBody>
      </p:sp>
      <p:sp>
        <p:nvSpPr>
          <p:cNvPr id="4" name="Text Box 3">
            <a:extLst>
              <a:ext uri="{FF2B5EF4-FFF2-40B4-BE49-F238E27FC236}">
                <a16:creationId xmlns:a16="http://schemas.microsoft.com/office/drawing/2014/main" id="{0D6400AB-A78A-AD4E-8297-C9E853F1EA68}"/>
              </a:ext>
            </a:extLst>
          </p:cNvPr>
          <p:cNvSpPr txBox="1">
            <a:spLocks/>
          </p:cNvSpPr>
          <p:nvPr/>
        </p:nvSpPr>
        <p:spPr bwMode="auto">
          <a:xfrm>
            <a:off x="2900936" y="6804728"/>
            <a:ext cx="7274840" cy="1501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3400" b="1" i="0" u="none" strike="noStrike" kern="0" cap="none" spc="0" normalizeH="0" baseline="0" noProof="0" dirty="0">
                <a:ln>
                  <a:noFill/>
                </a:ln>
                <a:solidFill>
                  <a:srgbClr val="0070C0"/>
                </a:solidFill>
                <a:effectLst/>
                <a:uLnTx/>
                <a:uFillTx/>
                <a:latin typeface="Montserrat" pitchFamily="2" charset="0"/>
                <a:ea typeface="Montserrat Semi" charset="0"/>
                <a:cs typeface="Montserrat Semi" charset="0"/>
                <a:sym typeface="Poppins Medium" charset="0"/>
              </a:rPr>
              <a:t>International</a:t>
            </a:r>
            <a:r>
              <a:rPr kumimoji="0" lang="en-US" altLang="x-none" sz="34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 Marquee Customers</a:t>
            </a:r>
          </a:p>
        </p:txBody>
      </p:sp>
      <p:sp>
        <p:nvSpPr>
          <p:cNvPr id="5" name="Rectangle 4"/>
          <p:cNvSpPr/>
          <p:nvPr/>
        </p:nvSpPr>
        <p:spPr bwMode="auto">
          <a:xfrm>
            <a:off x="0" y="4125936"/>
            <a:ext cx="1894856" cy="3686904"/>
          </a:xfrm>
          <a:prstGeom prst="rect">
            <a:avLst/>
          </a:prstGeom>
          <a:solidFill>
            <a:srgbClr val="00B0F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6" name="Rectangle 5"/>
          <p:cNvSpPr/>
          <p:nvPr/>
        </p:nvSpPr>
        <p:spPr bwMode="auto">
          <a:xfrm>
            <a:off x="23976632" y="2589490"/>
            <a:ext cx="407368" cy="3686904"/>
          </a:xfrm>
          <a:prstGeom prst="rect">
            <a:avLst/>
          </a:prstGeom>
          <a:solidFill>
            <a:srgbClr val="292729"/>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7"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19</a:t>
            </a:fld>
            <a:endParaRPr lang="x-none" altLang="x-none" dirty="0">
              <a:solidFill>
                <a:srgbClr val="9B9A9C"/>
              </a:solidFill>
              <a:latin typeface="Montserrat" charset="0"/>
              <a:ea typeface="Montserrat" charset="0"/>
              <a:cs typeface="Montserrat" charset="0"/>
            </a:endParaRPr>
          </a:p>
        </p:txBody>
      </p:sp>
      <p:sp>
        <p:nvSpPr>
          <p:cNvPr id="8" name="TextBox 7"/>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9" name="Picture 2" descr="E:\wifi-soft logo\Wifi-soft logo guide\wifi-soft-logo-with-tagline-(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01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4" name="Picture 3" descr="E:\wifi-soft logo\wifi-soft-logo-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7056" y="12810161"/>
            <a:ext cx="2446042" cy="741225"/>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3">
            <a:extLst>
              <a:ext uri="{FF2B5EF4-FFF2-40B4-BE49-F238E27FC236}">
                <a16:creationId xmlns:a16="http://schemas.microsoft.com/office/drawing/2014/main" id="{00599865-69BD-BC41-8D35-A82460E76DFB}"/>
              </a:ext>
            </a:extLst>
          </p:cNvPr>
          <p:cNvSpPr txBox="1">
            <a:spLocks/>
          </p:cNvSpPr>
          <p:nvPr/>
        </p:nvSpPr>
        <p:spPr bwMode="auto">
          <a:xfrm>
            <a:off x="1966864" y="2057400"/>
            <a:ext cx="10873085" cy="345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0000" b="1" dirty="0">
                <a:solidFill>
                  <a:schemeClr val="accent2"/>
                </a:solidFill>
                <a:latin typeface="Roboto" pitchFamily="2" charset="0"/>
                <a:ea typeface="Roboto" pitchFamily="2" charset="0"/>
                <a:cs typeface="Montserrat Semi" charset="0"/>
                <a:sym typeface="Poppins Medium" charset="0"/>
              </a:rPr>
              <a:t>ABOUT </a:t>
            </a:r>
            <a:r>
              <a:rPr lang="en-US" altLang="x-none" sz="10000" b="1" dirty="0">
                <a:solidFill>
                  <a:srgbClr val="FFFFFF"/>
                </a:solidFill>
                <a:latin typeface="Roboto" pitchFamily="2" charset="0"/>
                <a:ea typeface="Roboto" pitchFamily="2" charset="0"/>
                <a:cs typeface="Montserrat Semi" charset="0"/>
                <a:sym typeface="Poppins Medium" charset="0"/>
              </a:rPr>
              <a:t>US</a:t>
            </a:r>
            <a:endParaRPr lang="x-none" altLang="x-none" sz="10000" b="1" dirty="0">
              <a:solidFill>
                <a:srgbClr val="FFFFFF"/>
              </a:solidFill>
              <a:latin typeface="Roboto" pitchFamily="2" charset="0"/>
              <a:ea typeface="Roboto" pitchFamily="2" charset="0"/>
              <a:cs typeface="Montserrat Semi" charset="0"/>
              <a:sym typeface="Poppins Medium" charset="0"/>
            </a:endParaRPr>
          </a:p>
        </p:txBody>
      </p:sp>
      <p:sp>
        <p:nvSpPr>
          <p:cNvPr id="56" name="Rectangle 1">
            <a:extLst>
              <a:ext uri="{FF2B5EF4-FFF2-40B4-BE49-F238E27FC236}">
                <a16:creationId xmlns:a16="http://schemas.microsoft.com/office/drawing/2014/main" id="{61A71B35-2017-5246-A2B8-7B8FDC95EA5A}"/>
              </a:ext>
            </a:extLst>
          </p:cNvPr>
          <p:cNvSpPr>
            <a:spLocks noChangeArrowheads="1"/>
          </p:cNvSpPr>
          <p:nvPr/>
        </p:nvSpPr>
        <p:spPr bwMode="auto">
          <a:xfrm>
            <a:off x="1966864" y="3935982"/>
            <a:ext cx="99371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en-US" sz="2800" dirty="0" err="1">
                <a:solidFill>
                  <a:srgbClr val="FDF9FF"/>
                </a:solidFill>
                <a:latin typeface="Roboto" pitchFamily="2" charset="0"/>
                <a:ea typeface="Roboto" pitchFamily="2" charset="0"/>
                <a:cs typeface="Open Sans" panose="020B0606030504020204" pitchFamily="34" charset="0"/>
              </a:rPr>
              <a:t>Wifi</a:t>
            </a:r>
            <a:r>
              <a:rPr lang="en-US" altLang="en-US" sz="2800" dirty="0">
                <a:solidFill>
                  <a:srgbClr val="FDF9FF"/>
                </a:solidFill>
                <a:latin typeface="Roboto" pitchFamily="2" charset="0"/>
                <a:ea typeface="Roboto" pitchFamily="2" charset="0"/>
                <a:cs typeface="Open Sans" panose="020B0606030504020204" pitchFamily="34" charset="0"/>
              </a:rPr>
              <a:t>-soft provides a complete range of wireless networking solutions for managing public and private wireless networks and Wi-Fi hotspots. A few statistics about our company are as below,</a:t>
            </a:r>
          </a:p>
        </p:txBody>
      </p:sp>
      <p:sp>
        <p:nvSpPr>
          <p:cNvPr id="57" name="Прямоугольник 13">
            <a:extLst>
              <a:ext uri="{FF2B5EF4-FFF2-40B4-BE49-F238E27FC236}">
                <a16:creationId xmlns:a16="http://schemas.microsoft.com/office/drawing/2014/main" id="{1F8AAA38-D3E3-2C49-89F9-D1CBC39ADF01}"/>
              </a:ext>
            </a:extLst>
          </p:cNvPr>
          <p:cNvSpPr/>
          <p:nvPr/>
        </p:nvSpPr>
        <p:spPr bwMode="auto">
          <a:xfrm>
            <a:off x="13878826" y="1961456"/>
            <a:ext cx="8144938" cy="4032448"/>
          </a:xfrm>
          <a:prstGeom prst="rect">
            <a:avLst/>
          </a:prstGeom>
          <a:noFill/>
          <a:ln w="101600" cap="flat" cmpd="sng" algn="ctr">
            <a:solidFill>
              <a:schemeClr val="accent2"/>
            </a:solid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ru-RU"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58" name="Shape 2688"/>
          <p:cNvSpPr/>
          <p:nvPr/>
        </p:nvSpPr>
        <p:spPr>
          <a:xfrm>
            <a:off x="2069558" y="7586463"/>
            <a:ext cx="939366" cy="939489"/>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accent2"/>
          </a:solidFill>
          <a:ln w="12700">
            <a:miter lim="400000"/>
          </a:ln>
        </p:spPr>
        <p:txBody>
          <a:bodyPr lIns="38090" tIns="38090" rIns="38090" bIns="38090" anchor="ctr"/>
          <a:lstStyle/>
          <a:p>
            <a:pPr algn="just" defTabSz="457079" eaLnBrk="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TextBox 58"/>
          <p:cNvSpPr txBox="1"/>
          <p:nvPr/>
        </p:nvSpPr>
        <p:spPr>
          <a:xfrm>
            <a:off x="3533066" y="7497481"/>
            <a:ext cx="4267515"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Among the top 3 hotspot </a:t>
            </a:r>
          </a:p>
          <a:p>
            <a:pPr algn="just" eaLnBrk="1"/>
            <a:r>
              <a:rPr lang="en-US" sz="2800" dirty="0">
                <a:solidFill>
                  <a:srgbClr val="FFFFFF"/>
                </a:solidFill>
                <a:latin typeface="Roboto" pitchFamily="2" charset="0"/>
                <a:ea typeface="Roboto" pitchFamily="2" charset="0"/>
                <a:cs typeface="Open Sans" pitchFamily="34" charset="0"/>
                <a:sym typeface="PT Sans" charset="0"/>
              </a:rPr>
              <a:t>companies in the world</a:t>
            </a:r>
          </a:p>
        </p:txBody>
      </p:sp>
      <p:sp>
        <p:nvSpPr>
          <p:cNvPr id="60" name="TextBox 59"/>
          <p:cNvSpPr txBox="1"/>
          <p:nvPr/>
        </p:nvSpPr>
        <p:spPr>
          <a:xfrm>
            <a:off x="3409754" y="9322044"/>
            <a:ext cx="2702984" cy="523220"/>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10000+ venues</a:t>
            </a:r>
            <a:endParaRPr lang="en-US" dirty="0">
              <a:solidFill>
                <a:srgbClr val="FFFFFF"/>
              </a:solidFill>
              <a:latin typeface="Roboto" pitchFamily="2" charset="0"/>
              <a:ea typeface="Roboto" pitchFamily="2" charset="0"/>
              <a:cs typeface="Open Sans" pitchFamily="34" charset="0"/>
              <a:sym typeface="PT Sans" charset="0"/>
            </a:endParaRPr>
          </a:p>
        </p:txBody>
      </p:sp>
      <p:sp>
        <p:nvSpPr>
          <p:cNvPr id="61" name="TextBox 60"/>
          <p:cNvSpPr txBox="1"/>
          <p:nvPr/>
        </p:nvSpPr>
        <p:spPr>
          <a:xfrm>
            <a:off x="3504259" y="10848405"/>
            <a:ext cx="3618298"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12+ years of industry </a:t>
            </a:r>
          </a:p>
          <a:p>
            <a:pPr algn="just" eaLnBrk="1"/>
            <a:r>
              <a:rPr lang="en-US" sz="2800" dirty="0">
                <a:solidFill>
                  <a:srgbClr val="FFFFFF"/>
                </a:solidFill>
                <a:latin typeface="Roboto" pitchFamily="2" charset="0"/>
                <a:ea typeface="Roboto" pitchFamily="2" charset="0"/>
                <a:cs typeface="Open Sans" pitchFamily="34" charset="0"/>
                <a:sym typeface="PT Sans" charset="0"/>
              </a:rPr>
              <a:t>leadership</a:t>
            </a:r>
          </a:p>
        </p:txBody>
      </p:sp>
      <p:sp>
        <p:nvSpPr>
          <p:cNvPr id="62" name="TextBox 61"/>
          <p:cNvSpPr txBox="1"/>
          <p:nvPr/>
        </p:nvSpPr>
        <p:spPr>
          <a:xfrm>
            <a:off x="10845907" y="7434064"/>
            <a:ext cx="2913811"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Presence in 45+ </a:t>
            </a:r>
          </a:p>
          <a:p>
            <a:pPr algn="just" eaLnBrk="1"/>
            <a:r>
              <a:rPr lang="en-US" sz="2800" dirty="0">
                <a:solidFill>
                  <a:srgbClr val="FFFFFF"/>
                </a:solidFill>
                <a:latin typeface="Roboto" pitchFamily="2" charset="0"/>
                <a:ea typeface="Roboto" pitchFamily="2" charset="0"/>
                <a:cs typeface="Open Sans" pitchFamily="34" charset="0"/>
                <a:sym typeface="PT Sans" charset="0"/>
              </a:rPr>
              <a:t>Countries</a:t>
            </a:r>
          </a:p>
        </p:txBody>
      </p:sp>
      <p:sp>
        <p:nvSpPr>
          <p:cNvPr id="63" name="TextBox 62"/>
          <p:cNvSpPr txBox="1"/>
          <p:nvPr/>
        </p:nvSpPr>
        <p:spPr>
          <a:xfrm>
            <a:off x="10860762" y="9150593"/>
            <a:ext cx="2707793"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Offices in USA, </a:t>
            </a:r>
          </a:p>
          <a:p>
            <a:pPr algn="just" eaLnBrk="1"/>
            <a:r>
              <a:rPr lang="en-US" sz="2800" dirty="0">
                <a:solidFill>
                  <a:srgbClr val="FFFFFF"/>
                </a:solidFill>
                <a:latin typeface="Roboto" pitchFamily="2" charset="0"/>
                <a:ea typeface="Roboto" pitchFamily="2" charset="0"/>
                <a:cs typeface="Open Sans" pitchFamily="34" charset="0"/>
                <a:sym typeface="PT Sans" charset="0"/>
              </a:rPr>
              <a:t>UAE and India</a:t>
            </a:r>
          </a:p>
        </p:txBody>
      </p:sp>
      <p:sp>
        <p:nvSpPr>
          <p:cNvPr id="64" name="TextBox 63"/>
          <p:cNvSpPr txBox="1"/>
          <p:nvPr/>
        </p:nvSpPr>
        <p:spPr>
          <a:xfrm>
            <a:off x="17675388" y="9105806"/>
            <a:ext cx="4240263"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Acclaimed brand of the</a:t>
            </a:r>
          </a:p>
          <a:p>
            <a:pPr algn="just" eaLnBrk="1"/>
            <a:r>
              <a:rPr lang="en-US" sz="2800" dirty="0">
                <a:solidFill>
                  <a:srgbClr val="FFFFFF"/>
                </a:solidFill>
                <a:latin typeface="Roboto" pitchFamily="2" charset="0"/>
                <a:ea typeface="Roboto" pitchFamily="2" charset="0"/>
                <a:cs typeface="Open Sans" pitchFamily="34" charset="0"/>
                <a:sym typeface="PT Sans" charset="0"/>
              </a:rPr>
              <a:t>year 2016 by Silicon India</a:t>
            </a:r>
          </a:p>
        </p:txBody>
      </p:sp>
      <p:sp>
        <p:nvSpPr>
          <p:cNvPr id="65" name="TextBox 64"/>
          <p:cNvSpPr txBox="1"/>
          <p:nvPr/>
        </p:nvSpPr>
        <p:spPr>
          <a:xfrm>
            <a:off x="17637757" y="7434064"/>
            <a:ext cx="3716082"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One stop shop for any</a:t>
            </a:r>
          </a:p>
          <a:p>
            <a:pPr algn="just" eaLnBrk="1"/>
            <a:r>
              <a:rPr lang="en-US" sz="2800" dirty="0" err="1">
                <a:solidFill>
                  <a:srgbClr val="FFFFFF"/>
                </a:solidFill>
                <a:latin typeface="Roboto" pitchFamily="2" charset="0"/>
                <a:ea typeface="Roboto" pitchFamily="2" charset="0"/>
                <a:cs typeface="Open Sans" pitchFamily="34" charset="0"/>
                <a:sym typeface="PT Sans" charset="0"/>
              </a:rPr>
              <a:t>wifi</a:t>
            </a:r>
            <a:r>
              <a:rPr lang="en-US" sz="2800" dirty="0">
                <a:solidFill>
                  <a:srgbClr val="FFFFFF"/>
                </a:solidFill>
                <a:latin typeface="Roboto" pitchFamily="2" charset="0"/>
                <a:ea typeface="Roboto" pitchFamily="2" charset="0"/>
                <a:cs typeface="Open Sans" pitchFamily="34" charset="0"/>
                <a:sym typeface="PT Sans" charset="0"/>
              </a:rPr>
              <a:t> requirement</a:t>
            </a:r>
          </a:p>
        </p:txBody>
      </p:sp>
      <p:sp>
        <p:nvSpPr>
          <p:cNvPr id="66" name="TextBox 65"/>
          <p:cNvSpPr txBox="1"/>
          <p:nvPr/>
        </p:nvSpPr>
        <p:spPr>
          <a:xfrm>
            <a:off x="10866142" y="10799537"/>
            <a:ext cx="2457724"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Resellers in </a:t>
            </a:r>
          </a:p>
          <a:p>
            <a:pPr algn="just" eaLnBrk="1"/>
            <a:r>
              <a:rPr lang="en-US" sz="2800" dirty="0">
                <a:solidFill>
                  <a:srgbClr val="FFFFFF"/>
                </a:solidFill>
                <a:latin typeface="Roboto" pitchFamily="2" charset="0"/>
                <a:ea typeface="Roboto" pitchFamily="2" charset="0"/>
                <a:cs typeface="Open Sans" pitchFamily="34" charset="0"/>
                <a:sym typeface="PT Sans" charset="0"/>
              </a:rPr>
              <a:t>20+ countries</a:t>
            </a:r>
          </a:p>
        </p:txBody>
      </p:sp>
      <p:sp>
        <p:nvSpPr>
          <p:cNvPr id="67" name="TextBox 66"/>
          <p:cNvSpPr txBox="1"/>
          <p:nvPr/>
        </p:nvSpPr>
        <p:spPr>
          <a:xfrm>
            <a:off x="17504793" y="10848405"/>
            <a:ext cx="2667718" cy="954107"/>
          </a:xfrm>
          <a:prstGeom prst="rect">
            <a:avLst/>
          </a:prstGeom>
          <a:noFill/>
        </p:spPr>
        <p:txBody>
          <a:bodyPr wrap="non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24x7 customer</a:t>
            </a:r>
          </a:p>
          <a:p>
            <a:pPr algn="just" eaLnBrk="1"/>
            <a:r>
              <a:rPr lang="en-US" sz="2800" dirty="0">
                <a:solidFill>
                  <a:srgbClr val="FFFFFF"/>
                </a:solidFill>
                <a:latin typeface="Roboto" pitchFamily="2" charset="0"/>
                <a:ea typeface="Roboto" pitchFamily="2" charset="0"/>
                <a:cs typeface="Open Sans" pitchFamily="34" charset="0"/>
                <a:sym typeface="PT Sans" charset="0"/>
              </a:rPr>
              <a:t>support</a:t>
            </a:r>
          </a:p>
        </p:txBody>
      </p:sp>
      <p:pic>
        <p:nvPicPr>
          <p:cNvPr id="68" name="Picture 2" descr="C:\Users\Ujwal\Downloads\placeholder (3).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78340" y="9194091"/>
            <a:ext cx="1001685" cy="100181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 descr="C:\Users\Ujwal\Downloads\podium.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38872" y="10945214"/>
            <a:ext cx="1122452" cy="112259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C:\Users\Ujwal\Downloads\map-with-placeholder-on-top-.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08806" y="7502291"/>
            <a:ext cx="1110980" cy="111112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C:\Users\Ujwal\Downloads\building (1).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5159" y="9341466"/>
            <a:ext cx="967008" cy="96713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C:\Users\Ujwal\Downloads\quality.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145854" y="9312647"/>
            <a:ext cx="920717" cy="9208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 descr="C:\Users\Ujwal\Downloads\seller.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5167" y="10940713"/>
            <a:ext cx="989023" cy="98915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C:\Users\Ujwal\Downloads\best-seller.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187828" y="7586277"/>
            <a:ext cx="916657" cy="91677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9" descr="C:\Users\Ujwal\Downloads\support.png"/>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156686" y="10980493"/>
            <a:ext cx="1025438" cy="1025571"/>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17057927" y="3594562"/>
            <a:ext cx="3978057" cy="954107"/>
          </a:xfrm>
          <a:prstGeom prst="rect">
            <a:avLst/>
          </a:prstGeom>
          <a:noFill/>
        </p:spPr>
        <p:txBody>
          <a:bodyPr wrap="square" rtlCol="0">
            <a:spAutoFit/>
          </a:bodyPr>
          <a:lstStyle/>
          <a:p>
            <a:pPr algn="just" eaLnBrk="1"/>
            <a:r>
              <a:rPr lang="en-US" sz="2800" dirty="0">
                <a:solidFill>
                  <a:srgbClr val="FFFFFF"/>
                </a:solidFill>
                <a:latin typeface="Roboto" pitchFamily="2" charset="0"/>
                <a:ea typeface="Roboto" pitchFamily="2" charset="0"/>
                <a:cs typeface="Open Sans" pitchFamily="34" charset="0"/>
                <a:sym typeface="PT Sans" charset="0"/>
              </a:rPr>
              <a:t>Long list of satisfied clients</a:t>
            </a:r>
          </a:p>
        </p:txBody>
      </p:sp>
      <p:pic>
        <p:nvPicPr>
          <p:cNvPr id="77" name="Picture 10" descr="C:\Users\Ujwal\Downloads\group.png"/>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69224" y="3110381"/>
            <a:ext cx="1881219" cy="1881465"/>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5492829" y="13259829"/>
            <a:ext cx="13411043" cy="338554"/>
          </a:xfrm>
          <a:prstGeom prst="rect">
            <a:avLst/>
          </a:prstGeom>
          <a:noFill/>
        </p:spPr>
        <p:txBody>
          <a:bodyPr wrap="none" rtlCol="0">
            <a:spAutoFit/>
          </a:bodyPr>
          <a:lstStyle/>
          <a:p>
            <a:pPr algn="ctr" eaLnBrk="1"/>
            <a:r>
              <a:rPr lang="en-US" sz="1600" spc="300" dirty="0">
                <a:solidFill>
                  <a:schemeClr val="bg1">
                    <a:lumMod val="75000"/>
                    <a:lumOff val="25000"/>
                  </a:schemeClr>
                </a:solidFill>
                <a:latin typeface="Lato Light" charset="0"/>
                <a:ea typeface="Lato Light" charset="0"/>
                <a:cs typeface="Lato Light" charset="0"/>
                <a:sym typeface="PT Sans" charset="0"/>
              </a:rPr>
              <a:t>Copyright © 2018 </a:t>
            </a:r>
            <a:r>
              <a:rPr lang="en-US" sz="1600" spc="300" dirty="0" err="1">
                <a:solidFill>
                  <a:schemeClr val="bg1">
                    <a:lumMod val="75000"/>
                    <a:lumOff val="25000"/>
                  </a:schemeClr>
                </a:solidFill>
                <a:latin typeface="Lato Light" charset="0"/>
                <a:ea typeface="Lato Light" charset="0"/>
                <a:cs typeface="Lato Light" charset="0"/>
                <a:sym typeface="PT Sans" charset="0"/>
              </a:rPr>
              <a:t>Wifi</a:t>
            </a:r>
            <a:r>
              <a:rPr lang="en-US" sz="1600" spc="300" dirty="0">
                <a:solidFill>
                  <a:schemeClr val="bg1">
                    <a:lumMod val="75000"/>
                    <a:lumOff val="25000"/>
                  </a:schemeClr>
                </a:solidFill>
                <a:latin typeface="Lato Light" charset="0"/>
                <a:ea typeface="Lato Light" charset="0"/>
                <a:cs typeface="Lato Light" charset="0"/>
                <a:sym typeface="PT Sans" charset="0"/>
              </a:rPr>
              <a:t>-Soft Solutions Pvt. Ltd. All rights reserved. Do not copy without prior permission</a:t>
            </a:r>
          </a:p>
        </p:txBody>
      </p:sp>
      <p:sp>
        <p:nvSpPr>
          <p:cNvPr id="79"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2</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243269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7C341B7-680C-664B-AD35-42CE7A7FB4B5}"/>
              </a:ext>
            </a:extLst>
          </p:cNvPr>
          <p:cNvSpPr txBox="1">
            <a:spLocks/>
          </p:cNvSpPr>
          <p:nvPr/>
        </p:nvSpPr>
        <p:spPr bwMode="auto">
          <a:xfrm>
            <a:off x="1131332" y="4780542"/>
            <a:ext cx="11161240" cy="30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80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OUR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8000" b="1" i="0" u="none" strike="noStrike" kern="0" cap="none" spc="0" normalizeH="0" baseline="0" noProof="0" dirty="0">
                <a:ln>
                  <a:noFill/>
                </a:ln>
                <a:solidFill>
                  <a:srgbClr val="00B0F0"/>
                </a:solidFill>
                <a:effectLst/>
                <a:uLnTx/>
                <a:uFillTx/>
                <a:latin typeface="Roboto" pitchFamily="2" charset="0"/>
                <a:ea typeface="Roboto" pitchFamily="2" charset="0"/>
                <a:cs typeface="Montserrat Semi" charset="0"/>
                <a:sym typeface="Poppins Medium" charset="0"/>
              </a:rPr>
              <a:t>CLIENTS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7344" y="2587920"/>
            <a:ext cx="16611600" cy="89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a:extLst>
              <a:ext uri="{FF2B5EF4-FFF2-40B4-BE49-F238E27FC236}">
                <a16:creationId xmlns:a16="http://schemas.microsoft.com/office/drawing/2014/main" id="{0D6400AB-A78A-AD4E-8297-C9E853F1EA68}"/>
              </a:ext>
            </a:extLst>
          </p:cNvPr>
          <p:cNvSpPr txBox="1">
            <a:spLocks/>
          </p:cNvSpPr>
          <p:nvPr/>
        </p:nvSpPr>
        <p:spPr bwMode="auto">
          <a:xfrm>
            <a:off x="1189634" y="7320712"/>
            <a:ext cx="4665662" cy="1501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3400" b="1" i="0" u="none" strike="noStrike" kern="0" cap="none" spc="0" normalizeH="0" baseline="0" noProof="0" dirty="0">
                <a:ln>
                  <a:noFill/>
                </a:ln>
                <a:solidFill>
                  <a:srgbClr val="0070C0"/>
                </a:solidFill>
                <a:effectLst/>
                <a:uLnTx/>
                <a:uFillTx/>
                <a:latin typeface="Montserrat" pitchFamily="2" charset="0"/>
                <a:ea typeface="Montserrat Semi" charset="0"/>
                <a:cs typeface="Montserrat Semi" charset="0"/>
                <a:sym typeface="Poppins Medium" charset="0"/>
              </a:rPr>
              <a:t>Domestic</a:t>
            </a:r>
            <a:r>
              <a:rPr kumimoji="0" lang="en-US" altLang="x-none" sz="34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 Marquee Customers</a:t>
            </a:r>
          </a:p>
        </p:txBody>
      </p:sp>
      <p:sp>
        <p:nvSpPr>
          <p:cNvPr id="5"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20</a:t>
            </a:fld>
            <a:endParaRPr lang="x-none" altLang="x-none" dirty="0">
              <a:solidFill>
                <a:srgbClr val="9B9A9C"/>
              </a:solidFill>
              <a:latin typeface="Montserrat" charset="0"/>
              <a:ea typeface="Montserrat" charset="0"/>
              <a:cs typeface="Montserrat" charset="0"/>
            </a:endParaRPr>
          </a:p>
        </p:txBody>
      </p:sp>
      <p:sp>
        <p:nvSpPr>
          <p:cNvPr id="6" name="TextBox 5"/>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7" name="Picture 2" descr="E:\wifi-soft logo\Wifi-soft logo guide\wifi-soft-logo-with-tagline-(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0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2"/>
          <p:cNvGrpSpPr>
            <a:grpSpLocks/>
          </p:cNvGrpSpPr>
          <p:nvPr/>
        </p:nvGrpSpPr>
        <p:grpSpPr bwMode="auto">
          <a:xfrm>
            <a:off x="2157694" y="2819400"/>
            <a:ext cx="20070200" cy="9944104"/>
            <a:chOff x="0" y="0"/>
            <a:chExt cx="20069024" cy="9944370"/>
          </a:xfrm>
        </p:grpSpPr>
        <p:sp>
          <p:nvSpPr>
            <p:cNvPr id="14342" name="Rectangle 4"/>
            <p:cNvSpPr>
              <a:spLocks/>
            </p:cNvSpPr>
            <p:nvPr/>
          </p:nvSpPr>
          <p:spPr bwMode="auto">
            <a:xfrm>
              <a:off x="0" y="0"/>
              <a:ext cx="5379863" cy="8552092"/>
            </a:xfrm>
            <a:prstGeom prst="rect">
              <a:avLst/>
            </a:prstGeom>
            <a:noFill/>
            <a:ln w="50800">
              <a:solidFill>
                <a:srgbClr val="3A76B4"/>
              </a:solidFill>
              <a:miter lim="4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pPr algn="ctr"/>
              <a:endParaRPr lang="en-US" sz="3000">
                <a:solidFill>
                  <a:srgbClr val="FFFFFF"/>
                </a:solidFill>
                <a:latin typeface="Helvetica Light" charset="0"/>
                <a:ea typeface="Helvetica Light" charset="0"/>
                <a:cs typeface="Helvetica Light" charset="0"/>
                <a:sym typeface="Helvetica Light" charset="0"/>
              </a:endParaRPr>
            </a:p>
          </p:txBody>
        </p:sp>
        <p:sp>
          <p:nvSpPr>
            <p:cNvPr id="14346" name="Text Box 8"/>
            <p:cNvSpPr txBox="1">
              <a:spLocks/>
            </p:cNvSpPr>
            <p:nvPr/>
          </p:nvSpPr>
          <p:spPr bwMode="auto">
            <a:xfrm>
              <a:off x="901820" y="1485059"/>
              <a:ext cx="3637424" cy="44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spAutoFit/>
            </a:bodyPr>
            <a:lstStyle>
              <a:lvl1pPr eaLnBrk="0">
                <a:defRPr sz="2300">
                  <a:solidFill>
                    <a:srgbClr val="A6A7AC"/>
                  </a:solidFill>
                  <a:latin typeface="PT Sans" charset="0"/>
                  <a:ea typeface="PT Sans" charset="0"/>
                  <a:cs typeface="PT Sans" charset="0"/>
                  <a:sym typeface="PT Sans" charset="0"/>
                </a:defRPr>
              </a:lvl1pPr>
              <a:lvl2pPr marL="742950" indent="-285750" eaLnBrk="0">
                <a:defRPr sz="2300">
                  <a:solidFill>
                    <a:srgbClr val="A6A7AC"/>
                  </a:solidFill>
                  <a:latin typeface="PT Sans" charset="0"/>
                  <a:ea typeface="PT Sans" charset="0"/>
                  <a:cs typeface="PT Sans" charset="0"/>
                  <a:sym typeface="PT Sans" charset="0"/>
                </a:defRPr>
              </a:lvl2pPr>
              <a:lvl3pPr marL="1143000" indent="-228600" eaLnBrk="0">
                <a:defRPr sz="2300">
                  <a:solidFill>
                    <a:srgbClr val="A6A7AC"/>
                  </a:solidFill>
                  <a:latin typeface="PT Sans" charset="0"/>
                  <a:ea typeface="PT Sans" charset="0"/>
                  <a:cs typeface="PT Sans" charset="0"/>
                  <a:sym typeface="PT Sans" charset="0"/>
                </a:defRPr>
              </a:lvl3pPr>
              <a:lvl4pPr marL="1600200" indent="-228600" eaLnBrk="0">
                <a:defRPr sz="2300">
                  <a:solidFill>
                    <a:srgbClr val="A6A7AC"/>
                  </a:solidFill>
                  <a:latin typeface="PT Sans" charset="0"/>
                  <a:ea typeface="PT Sans" charset="0"/>
                  <a:cs typeface="PT Sans" charset="0"/>
                  <a:sym typeface="PT Sans" charset="0"/>
                </a:defRPr>
              </a:lvl4pPr>
              <a:lvl5pPr marL="2057400" indent="-228600" eaLnBrk="0">
                <a:defRPr sz="2300">
                  <a:solidFill>
                    <a:srgbClr val="A6A7AC"/>
                  </a:solidFill>
                  <a:latin typeface="PT Sans" charset="0"/>
                  <a:ea typeface="PT Sans" charset="0"/>
                  <a:cs typeface="PT Sans" charset="0"/>
                  <a:sym typeface="PT Sans" charset="0"/>
                </a:defRPr>
              </a:lvl5pPr>
              <a:lvl6pPr marL="25146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6pPr>
              <a:lvl7pPr marL="29718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7pPr>
              <a:lvl8pPr marL="34290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8pPr>
              <a:lvl9pPr marL="38862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9pPr>
            </a:lstStyle>
            <a:p>
              <a:pPr algn="ctr" eaLnBrk="1">
                <a:lnSpc>
                  <a:spcPct val="80000"/>
                </a:lnSpc>
              </a:pPr>
              <a:r>
                <a:rPr lang="en-US" sz="3000" b="1" dirty="0">
                  <a:solidFill>
                    <a:srgbClr val="393941"/>
                  </a:solidFill>
                  <a:latin typeface="Helvetica" charset="0"/>
                  <a:ea typeface="Helvetica" charset="0"/>
                  <a:cs typeface="Helvetica" charset="0"/>
                  <a:sym typeface="Helvetica" charset="0"/>
                </a:rPr>
                <a:t>Overview</a:t>
              </a:r>
            </a:p>
          </p:txBody>
        </p:sp>
        <p:sp>
          <p:nvSpPr>
            <p:cNvPr id="14349" name="Rectangle 11"/>
            <p:cNvSpPr>
              <a:spLocks/>
            </p:cNvSpPr>
            <p:nvPr/>
          </p:nvSpPr>
          <p:spPr bwMode="auto">
            <a:xfrm>
              <a:off x="6073137" y="0"/>
              <a:ext cx="5379863" cy="8552092"/>
            </a:xfrm>
            <a:prstGeom prst="rect">
              <a:avLst/>
            </a:prstGeom>
            <a:noFill/>
            <a:ln w="50800">
              <a:solidFill>
                <a:srgbClr val="393941"/>
              </a:solidFill>
              <a:miter lim="4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pPr algn="ctr"/>
              <a:endParaRPr lang="en-US" sz="3000">
                <a:solidFill>
                  <a:srgbClr val="FFFFFF"/>
                </a:solidFill>
                <a:latin typeface="Helvetica Light" charset="0"/>
                <a:ea typeface="Helvetica Light" charset="0"/>
                <a:cs typeface="Helvetica Light" charset="0"/>
                <a:sym typeface="Helvetica Light" charset="0"/>
              </a:endParaRPr>
            </a:p>
          </p:txBody>
        </p:sp>
        <p:sp>
          <p:nvSpPr>
            <p:cNvPr id="14350" name="AutoShape 12">
              <a:hlinkClick r:id="rId2"/>
            </p:cNvPr>
            <p:cNvSpPr>
              <a:spLocks/>
            </p:cNvSpPr>
            <p:nvPr/>
          </p:nvSpPr>
          <p:spPr bwMode="auto">
            <a:xfrm>
              <a:off x="8215800" y="9153770"/>
              <a:ext cx="3974070" cy="790600"/>
            </a:xfrm>
            <a:prstGeom prst="roundRect">
              <a:avLst>
                <a:gd name="adj" fmla="val 50000"/>
              </a:avLst>
            </a:prstGeom>
            <a:solidFill>
              <a:srgbClr val="393941"/>
            </a:solidFill>
            <a:ln w="38100">
              <a:solidFill>
                <a:srgbClr val="393941"/>
              </a:solidFill>
              <a:miter lim="4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pPr algn="ctr"/>
              <a:endParaRPr lang="en-US" sz="3000">
                <a:solidFill>
                  <a:srgbClr val="FFFFFF"/>
                </a:solidFill>
                <a:latin typeface="Helvetica Light" charset="0"/>
                <a:ea typeface="Helvetica Light" charset="0"/>
                <a:cs typeface="Helvetica Light" charset="0"/>
                <a:sym typeface="Helvetica Light" charset="0"/>
              </a:endParaRPr>
            </a:p>
          </p:txBody>
        </p:sp>
        <p:sp>
          <p:nvSpPr>
            <p:cNvPr id="14351" name="Text Box 13"/>
            <p:cNvSpPr txBox="1">
              <a:spLocks/>
            </p:cNvSpPr>
            <p:nvPr/>
          </p:nvSpPr>
          <p:spPr bwMode="auto">
            <a:xfrm>
              <a:off x="8511719" y="9268072"/>
              <a:ext cx="3366930" cy="561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a:defRPr sz="2300">
                  <a:solidFill>
                    <a:srgbClr val="A6A7AC"/>
                  </a:solidFill>
                  <a:latin typeface="PT Sans" charset="0"/>
                  <a:ea typeface="PT Sans" charset="0"/>
                  <a:cs typeface="PT Sans" charset="0"/>
                  <a:sym typeface="PT Sans" charset="0"/>
                </a:defRPr>
              </a:lvl1pPr>
              <a:lvl2pPr marL="742950" indent="-285750" eaLnBrk="0">
                <a:defRPr sz="2300">
                  <a:solidFill>
                    <a:srgbClr val="A6A7AC"/>
                  </a:solidFill>
                  <a:latin typeface="PT Sans" charset="0"/>
                  <a:ea typeface="PT Sans" charset="0"/>
                  <a:cs typeface="PT Sans" charset="0"/>
                  <a:sym typeface="PT Sans" charset="0"/>
                </a:defRPr>
              </a:lvl2pPr>
              <a:lvl3pPr marL="1143000" indent="-228600" eaLnBrk="0">
                <a:defRPr sz="2300">
                  <a:solidFill>
                    <a:srgbClr val="A6A7AC"/>
                  </a:solidFill>
                  <a:latin typeface="PT Sans" charset="0"/>
                  <a:ea typeface="PT Sans" charset="0"/>
                  <a:cs typeface="PT Sans" charset="0"/>
                  <a:sym typeface="PT Sans" charset="0"/>
                </a:defRPr>
              </a:lvl3pPr>
              <a:lvl4pPr marL="1600200" indent="-228600" eaLnBrk="0">
                <a:defRPr sz="2300">
                  <a:solidFill>
                    <a:srgbClr val="A6A7AC"/>
                  </a:solidFill>
                  <a:latin typeface="PT Sans" charset="0"/>
                  <a:ea typeface="PT Sans" charset="0"/>
                  <a:cs typeface="PT Sans" charset="0"/>
                  <a:sym typeface="PT Sans" charset="0"/>
                </a:defRPr>
              </a:lvl4pPr>
              <a:lvl5pPr marL="2057400" indent="-228600" eaLnBrk="0">
                <a:defRPr sz="2300">
                  <a:solidFill>
                    <a:srgbClr val="A6A7AC"/>
                  </a:solidFill>
                  <a:latin typeface="PT Sans" charset="0"/>
                  <a:ea typeface="PT Sans" charset="0"/>
                  <a:cs typeface="PT Sans" charset="0"/>
                  <a:sym typeface="PT Sans" charset="0"/>
                </a:defRPr>
              </a:lvl5pPr>
              <a:lvl6pPr marL="25146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6pPr>
              <a:lvl7pPr marL="29718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7pPr>
              <a:lvl8pPr marL="34290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8pPr>
              <a:lvl9pPr marL="38862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9pPr>
            </a:lstStyle>
            <a:p>
              <a:pPr algn="ctr" eaLnBrk="1"/>
              <a:r>
                <a:rPr lang="en-US" sz="2400" dirty="0">
                  <a:solidFill>
                    <a:schemeClr val="bg1"/>
                  </a:solidFill>
                  <a:latin typeface="Roboto" pitchFamily="2" charset="0"/>
                  <a:ea typeface="Roboto" pitchFamily="2" charset="0"/>
                  <a:cs typeface="Helvetica" charset="0"/>
                  <a:sym typeface="Helvetica" charset="0"/>
                  <a:hlinkClick r:id="rId2"/>
                </a:rPr>
                <a:t>Explore all Case Studies </a:t>
              </a:r>
              <a:endParaRPr lang="en-US" sz="2400" dirty="0">
                <a:solidFill>
                  <a:schemeClr val="bg1"/>
                </a:solidFill>
                <a:latin typeface="Roboto" pitchFamily="2" charset="0"/>
                <a:ea typeface="Roboto" pitchFamily="2" charset="0"/>
                <a:cs typeface="Helvetica" charset="0"/>
                <a:sym typeface="Helvetica" charset="0"/>
              </a:endParaRPr>
            </a:p>
          </p:txBody>
        </p:sp>
        <p:sp>
          <p:nvSpPr>
            <p:cNvPr id="14352" name="Text Box 14"/>
            <p:cNvSpPr txBox="1">
              <a:spLocks/>
            </p:cNvSpPr>
            <p:nvPr/>
          </p:nvSpPr>
          <p:spPr bwMode="auto">
            <a:xfrm>
              <a:off x="6944356" y="1435152"/>
              <a:ext cx="3637424" cy="546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a:defRPr sz="2300">
                  <a:solidFill>
                    <a:srgbClr val="A6A7AC"/>
                  </a:solidFill>
                  <a:latin typeface="PT Sans" charset="0"/>
                  <a:ea typeface="PT Sans" charset="0"/>
                  <a:cs typeface="PT Sans" charset="0"/>
                  <a:sym typeface="PT Sans" charset="0"/>
                </a:defRPr>
              </a:lvl1pPr>
              <a:lvl2pPr marL="742950" indent="-285750" eaLnBrk="0">
                <a:defRPr sz="2300">
                  <a:solidFill>
                    <a:srgbClr val="A6A7AC"/>
                  </a:solidFill>
                  <a:latin typeface="PT Sans" charset="0"/>
                  <a:ea typeface="PT Sans" charset="0"/>
                  <a:cs typeface="PT Sans" charset="0"/>
                  <a:sym typeface="PT Sans" charset="0"/>
                </a:defRPr>
              </a:lvl2pPr>
              <a:lvl3pPr marL="1143000" indent="-228600" eaLnBrk="0">
                <a:defRPr sz="2300">
                  <a:solidFill>
                    <a:srgbClr val="A6A7AC"/>
                  </a:solidFill>
                  <a:latin typeface="PT Sans" charset="0"/>
                  <a:ea typeface="PT Sans" charset="0"/>
                  <a:cs typeface="PT Sans" charset="0"/>
                  <a:sym typeface="PT Sans" charset="0"/>
                </a:defRPr>
              </a:lvl3pPr>
              <a:lvl4pPr marL="1600200" indent="-228600" eaLnBrk="0">
                <a:defRPr sz="2300">
                  <a:solidFill>
                    <a:srgbClr val="A6A7AC"/>
                  </a:solidFill>
                  <a:latin typeface="PT Sans" charset="0"/>
                  <a:ea typeface="PT Sans" charset="0"/>
                  <a:cs typeface="PT Sans" charset="0"/>
                  <a:sym typeface="PT Sans" charset="0"/>
                </a:defRPr>
              </a:lvl4pPr>
              <a:lvl5pPr marL="2057400" indent="-228600" eaLnBrk="0">
                <a:defRPr sz="2300">
                  <a:solidFill>
                    <a:srgbClr val="A6A7AC"/>
                  </a:solidFill>
                  <a:latin typeface="PT Sans" charset="0"/>
                  <a:ea typeface="PT Sans" charset="0"/>
                  <a:cs typeface="PT Sans" charset="0"/>
                  <a:sym typeface="PT Sans" charset="0"/>
                </a:defRPr>
              </a:lvl5pPr>
              <a:lvl6pPr marL="25146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6pPr>
              <a:lvl7pPr marL="29718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7pPr>
              <a:lvl8pPr marL="34290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8pPr>
              <a:lvl9pPr marL="38862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9pPr>
            </a:lstStyle>
            <a:p>
              <a:pPr algn="ctr" eaLnBrk="1">
                <a:lnSpc>
                  <a:spcPct val="80000"/>
                </a:lnSpc>
              </a:pPr>
              <a:r>
                <a:rPr lang="en-US" sz="3000" b="1" dirty="0">
                  <a:solidFill>
                    <a:srgbClr val="393941"/>
                  </a:solidFill>
                  <a:latin typeface="Helvetica" charset="0"/>
                  <a:ea typeface="Helvetica" charset="0"/>
                  <a:cs typeface="Helvetica" charset="0"/>
                  <a:sym typeface="Helvetica" charset="0"/>
                </a:rPr>
                <a:t>Requirement</a:t>
              </a:r>
            </a:p>
          </p:txBody>
        </p:sp>
        <p:sp>
          <p:nvSpPr>
            <p:cNvPr id="14355" name="Rectangle 17"/>
            <p:cNvSpPr>
              <a:spLocks/>
            </p:cNvSpPr>
            <p:nvPr/>
          </p:nvSpPr>
          <p:spPr bwMode="auto">
            <a:xfrm>
              <a:off x="12189870" y="0"/>
              <a:ext cx="7879154" cy="8552092"/>
            </a:xfrm>
            <a:prstGeom prst="rect">
              <a:avLst/>
            </a:prstGeom>
            <a:noFill/>
            <a:ln w="50800">
              <a:solidFill>
                <a:srgbClr val="3A76B4"/>
              </a:solidFill>
              <a:miter lim="4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pPr algn="ctr"/>
              <a:endParaRPr lang="en-US" sz="3000">
                <a:solidFill>
                  <a:srgbClr val="FFFFFF"/>
                </a:solidFill>
                <a:latin typeface="Helvetica Light" charset="0"/>
                <a:ea typeface="Helvetica Light" charset="0"/>
                <a:cs typeface="Helvetica Light" charset="0"/>
                <a:sym typeface="Helvetica Light" charset="0"/>
              </a:endParaRPr>
            </a:p>
          </p:txBody>
        </p:sp>
        <p:sp>
          <p:nvSpPr>
            <p:cNvPr id="14358" name="Text Box 20"/>
            <p:cNvSpPr txBox="1">
              <a:spLocks/>
            </p:cNvSpPr>
            <p:nvPr/>
          </p:nvSpPr>
          <p:spPr bwMode="auto">
            <a:xfrm>
              <a:off x="14310734" y="1485059"/>
              <a:ext cx="3637424" cy="44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spAutoFit/>
            </a:bodyPr>
            <a:lstStyle>
              <a:lvl1pPr eaLnBrk="0">
                <a:defRPr sz="2300">
                  <a:solidFill>
                    <a:srgbClr val="A6A7AC"/>
                  </a:solidFill>
                  <a:latin typeface="PT Sans" charset="0"/>
                  <a:ea typeface="PT Sans" charset="0"/>
                  <a:cs typeface="PT Sans" charset="0"/>
                  <a:sym typeface="PT Sans" charset="0"/>
                </a:defRPr>
              </a:lvl1pPr>
              <a:lvl2pPr marL="742950" indent="-285750" eaLnBrk="0">
                <a:defRPr sz="2300">
                  <a:solidFill>
                    <a:srgbClr val="A6A7AC"/>
                  </a:solidFill>
                  <a:latin typeface="PT Sans" charset="0"/>
                  <a:ea typeface="PT Sans" charset="0"/>
                  <a:cs typeface="PT Sans" charset="0"/>
                  <a:sym typeface="PT Sans" charset="0"/>
                </a:defRPr>
              </a:lvl2pPr>
              <a:lvl3pPr marL="1143000" indent="-228600" eaLnBrk="0">
                <a:defRPr sz="2300">
                  <a:solidFill>
                    <a:srgbClr val="A6A7AC"/>
                  </a:solidFill>
                  <a:latin typeface="PT Sans" charset="0"/>
                  <a:ea typeface="PT Sans" charset="0"/>
                  <a:cs typeface="PT Sans" charset="0"/>
                  <a:sym typeface="PT Sans" charset="0"/>
                </a:defRPr>
              </a:lvl3pPr>
              <a:lvl4pPr marL="1600200" indent="-228600" eaLnBrk="0">
                <a:defRPr sz="2300">
                  <a:solidFill>
                    <a:srgbClr val="A6A7AC"/>
                  </a:solidFill>
                  <a:latin typeface="PT Sans" charset="0"/>
                  <a:ea typeface="PT Sans" charset="0"/>
                  <a:cs typeface="PT Sans" charset="0"/>
                  <a:sym typeface="PT Sans" charset="0"/>
                </a:defRPr>
              </a:lvl4pPr>
              <a:lvl5pPr marL="2057400" indent="-228600" eaLnBrk="0">
                <a:defRPr sz="2300">
                  <a:solidFill>
                    <a:srgbClr val="A6A7AC"/>
                  </a:solidFill>
                  <a:latin typeface="PT Sans" charset="0"/>
                  <a:ea typeface="PT Sans" charset="0"/>
                  <a:cs typeface="PT Sans" charset="0"/>
                  <a:sym typeface="PT Sans" charset="0"/>
                </a:defRPr>
              </a:lvl5pPr>
              <a:lvl6pPr marL="25146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6pPr>
              <a:lvl7pPr marL="29718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7pPr>
              <a:lvl8pPr marL="34290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8pPr>
              <a:lvl9pPr marL="38862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9pPr>
            </a:lstStyle>
            <a:p>
              <a:pPr algn="ctr" eaLnBrk="1">
                <a:lnSpc>
                  <a:spcPct val="80000"/>
                </a:lnSpc>
              </a:pPr>
              <a:r>
                <a:rPr lang="en-US" sz="3000" b="1" dirty="0">
                  <a:solidFill>
                    <a:srgbClr val="393941"/>
                  </a:solidFill>
                  <a:latin typeface="Helvetica" charset="0"/>
                  <a:ea typeface="Helvetica" charset="0"/>
                  <a:cs typeface="Helvetica" charset="0"/>
                  <a:sym typeface="Helvetica" charset="0"/>
                </a:rPr>
                <a:t>How we helped</a:t>
              </a:r>
            </a:p>
          </p:txBody>
        </p:sp>
      </p:grpSp>
      <p:pic>
        <p:nvPicPr>
          <p:cNvPr id="14340" name="Picture 2" desc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9842" y="12668251"/>
            <a:ext cx="281976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68587" y="4876800"/>
            <a:ext cx="4419599" cy="6370975"/>
          </a:xfrm>
          <a:prstGeom prst="rect">
            <a:avLst/>
          </a:prstGeom>
        </p:spPr>
        <p:txBody>
          <a:bodyPr wrap="square">
            <a:spAutoFit/>
          </a:bodyPr>
          <a:lstStyle/>
          <a:p>
            <a:pPr algn="just"/>
            <a:r>
              <a:rPr lang="en-US" sz="2400" dirty="0">
                <a:solidFill>
                  <a:schemeClr val="tx2">
                    <a:lumMod val="75000"/>
                    <a:lumOff val="25000"/>
                  </a:schemeClr>
                </a:solidFill>
                <a:latin typeface="Roboto" pitchFamily="2" charset="0"/>
                <a:ea typeface="Roboto" pitchFamily="2" charset="0"/>
              </a:rPr>
              <a:t>For one of the biggest American supermarket chains that only sells ‘natural’ products as per its self-created quality standards, </a:t>
            </a:r>
            <a:r>
              <a:rPr lang="en-US" sz="2400" dirty="0" err="1">
                <a:solidFill>
                  <a:schemeClr val="tx2">
                    <a:lumMod val="75000"/>
                    <a:lumOff val="25000"/>
                  </a:schemeClr>
                </a:solidFill>
                <a:latin typeface="Roboto" pitchFamily="2" charset="0"/>
                <a:ea typeface="Roboto" pitchFamily="2" charset="0"/>
              </a:rPr>
              <a:t>Wifi</a:t>
            </a:r>
            <a:r>
              <a:rPr lang="en-US" sz="2400" dirty="0">
                <a:solidFill>
                  <a:schemeClr val="tx2">
                    <a:lumMod val="75000"/>
                    <a:lumOff val="25000"/>
                  </a:schemeClr>
                </a:solidFill>
                <a:latin typeface="Roboto" pitchFamily="2" charset="0"/>
                <a:ea typeface="Roboto" pitchFamily="2" charset="0"/>
              </a:rPr>
              <a:t>-soft deployed its state of the art network infrastructure. The company also sells many USDA-certified organic foods and products that aim to be environmentally friendly and ecologically responsible. It has 470 stores in North America and the United Kingdom. The deployment was based on proximity marketing and automated push notifications.</a:t>
            </a:r>
          </a:p>
        </p:txBody>
      </p:sp>
      <p:sp>
        <p:nvSpPr>
          <p:cNvPr id="26" name="Rectangle 25"/>
          <p:cNvSpPr/>
          <p:nvPr/>
        </p:nvSpPr>
        <p:spPr>
          <a:xfrm>
            <a:off x="8792667" y="4876800"/>
            <a:ext cx="4257218" cy="6001643"/>
          </a:xfrm>
          <a:prstGeom prst="rect">
            <a:avLst/>
          </a:prstGeom>
        </p:spPr>
        <p:txBody>
          <a:bodyPr wrap="square">
            <a:spAutoFit/>
          </a:bodyPr>
          <a:lstStyle/>
          <a:p>
            <a:pPr algn="just"/>
            <a:r>
              <a:rPr lang="en-US" sz="2400" dirty="0">
                <a:solidFill>
                  <a:schemeClr val="tx2">
                    <a:lumMod val="75000"/>
                    <a:lumOff val="25000"/>
                  </a:schemeClr>
                </a:solidFill>
                <a:latin typeface="Roboto" pitchFamily="2" charset="0"/>
                <a:ea typeface="Roboto" pitchFamily="2" charset="0"/>
              </a:rPr>
              <a:t>The company wanted to log and </a:t>
            </a:r>
            <a:r>
              <a:rPr lang="en-US" sz="2400" dirty="0" err="1">
                <a:solidFill>
                  <a:schemeClr val="tx2">
                    <a:lumMod val="75000"/>
                    <a:lumOff val="25000"/>
                  </a:schemeClr>
                </a:solidFill>
                <a:latin typeface="Roboto" pitchFamily="2" charset="0"/>
                <a:ea typeface="Roboto" pitchFamily="2" charset="0"/>
              </a:rPr>
              <a:t>analyse</a:t>
            </a:r>
            <a:r>
              <a:rPr lang="en-US" sz="2400" dirty="0">
                <a:solidFill>
                  <a:schemeClr val="tx2">
                    <a:lumMod val="75000"/>
                    <a:lumOff val="25000"/>
                  </a:schemeClr>
                </a:solidFill>
                <a:latin typeface="Roboto" pitchFamily="2" charset="0"/>
                <a:ea typeface="Roboto" pitchFamily="2" charset="0"/>
              </a:rPr>
              <a:t> visitor data to better understand the spending habits, preferred product categories, busiest time of the day/ year and the overall consumer behavior. They were also interested in knowing which of its outlets was doing better and understand why it was so. </a:t>
            </a:r>
            <a:r>
              <a:rPr lang="en-US" sz="2400" dirty="0" err="1">
                <a:solidFill>
                  <a:schemeClr val="tx2">
                    <a:lumMod val="75000"/>
                    <a:lumOff val="25000"/>
                  </a:schemeClr>
                </a:solidFill>
                <a:latin typeface="Roboto" pitchFamily="2" charset="0"/>
                <a:ea typeface="Roboto" pitchFamily="2" charset="0"/>
              </a:rPr>
              <a:t>WiFi</a:t>
            </a:r>
            <a:r>
              <a:rPr lang="en-US" sz="2400" dirty="0">
                <a:solidFill>
                  <a:schemeClr val="tx2">
                    <a:lumMod val="75000"/>
                    <a:lumOff val="25000"/>
                  </a:schemeClr>
                </a:solidFill>
                <a:latin typeface="Roboto" pitchFamily="2" charset="0"/>
                <a:ea typeface="Roboto" pitchFamily="2" charset="0"/>
              </a:rPr>
              <a:t> was also to be used as a pull to attract more footfall. They even wanted a </a:t>
            </a:r>
            <a:r>
              <a:rPr lang="en-US" sz="2400" dirty="0" err="1">
                <a:solidFill>
                  <a:schemeClr val="tx2">
                    <a:lumMod val="75000"/>
                    <a:lumOff val="25000"/>
                  </a:schemeClr>
                </a:solidFill>
                <a:latin typeface="Roboto" pitchFamily="2" charset="0"/>
                <a:ea typeface="Roboto" pitchFamily="2" charset="0"/>
              </a:rPr>
              <a:t>customised</a:t>
            </a:r>
            <a:r>
              <a:rPr lang="en-US" sz="2400" dirty="0">
                <a:solidFill>
                  <a:schemeClr val="tx2">
                    <a:lumMod val="75000"/>
                    <a:lumOff val="25000"/>
                  </a:schemeClr>
                </a:solidFill>
                <a:latin typeface="Roboto" pitchFamily="2" charset="0"/>
                <a:ea typeface="Roboto" pitchFamily="2" charset="0"/>
              </a:rPr>
              <a:t> landing page and 24x7 monitoring.</a:t>
            </a:r>
          </a:p>
        </p:txBody>
      </p:sp>
      <p:sp>
        <p:nvSpPr>
          <p:cNvPr id="27" name="Rectangle 26"/>
          <p:cNvSpPr/>
          <p:nvPr/>
        </p:nvSpPr>
        <p:spPr>
          <a:xfrm>
            <a:off x="14784387" y="4876800"/>
            <a:ext cx="6934200" cy="6740307"/>
          </a:xfrm>
          <a:prstGeom prst="rect">
            <a:avLst/>
          </a:prstGeom>
        </p:spPr>
        <p:txBody>
          <a:bodyPr wrap="square">
            <a:spAutoFit/>
          </a:bodyPr>
          <a:lstStyle/>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Reduced </a:t>
            </a:r>
            <a:r>
              <a:rPr lang="en-US" sz="2400" dirty="0" err="1">
                <a:solidFill>
                  <a:schemeClr val="tx2">
                    <a:lumMod val="75000"/>
                    <a:lumOff val="25000"/>
                  </a:schemeClr>
                </a:solidFill>
                <a:latin typeface="Roboto" pitchFamily="2" charset="0"/>
                <a:ea typeface="Roboto" pitchFamily="2" charset="0"/>
              </a:rPr>
              <a:t>OpEx</a:t>
            </a:r>
            <a:r>
              <a:rPr lang="en-US" sz="2400" dirty="0">
                <a:solidFill>
                  <a:schemeClr val="tx2">
                    <a:lumMod val="75000"/>
                    <a:lumOff val="25000"/>
                  </a:schemeClr>
                </a:solidFill>
                <a:latin typeface="Roboto" pitchFamily="2" charset="0"/>
                <a:ea typeface="Roboto" pitchFamily="2" charset="0"/>
              </a:rPr>
              <a:t> and </a:t>
            </a:r>
            <a:r>
              <a:rPr lang="en-US" sz="2400" dirty="0" err="1">
                <a:solidFill>
                  <a:schemeClr val="tx2">
                    <a:lumMod val="75000"/>
                    <a:lumOff val="25000"/>
                  </a:schemeClr>
                </a:solidFill>
                <a:latin typeface="Roboto" pitchFamily="2" charset="0"/>
                <a:ea typeface="Roboto" pitchFamily="2" charset="0"/>
              </a:rPr>
              <a:t>CapEx</a:t>
            </a:r>
            <a:endParaRPr lang="en-US" sz="2400" dirty="0">
              <a:solidFill>
                <a:schemeClr val="tx2">
                  <a:lumMod val="75000"/>
                  <a:lumOff val="25000"/>
                </a:schemeClr>
              </a:solidFill>
              <a:latin typeface="Roboto" pitchFamily="2" charset="0"/>
              <a:ea typeface="Roboto" pitchFamily="2" charset="0"/>
            </a:endParaRP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Easy tracking of number of users, bandwidth control, policy management and reporting</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Large volume of data to perform consumer behavior analytics</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Integrated BYOD support </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Simplified and centralized network management </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A reduction in network fault calls </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Ability to remotely control, monitor and troubleshoot</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Ubiquitous Wi-Fi coverage and stronger signal </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The ability to support high density environments with more concurrent users per access point</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Access point Monitoring</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Proximity marketing</a:t>
            </a:r>
          </a:p>
          <a:p>
            <a:pPr marL="342900" indent="-342900" algn="just">
              <a:buFont typeface="Arial" pitchFamily="34" charset="0"/>
              <a:buChar char="•"/>
            </a:pPr>
            <a:endParaRPr lang="en-US" sz="2400" dirty="0">
              <a:solidFill>
                <a:schemeClr val="tx2">
                  <a:lumMod val="75000"/>
                  <a:lumOff val="25000"/>
                </a:schemeClr>
              </a:solidFill>
              <a:latin typeface="Roboto" pitchFamily="2" charset="0"/>
              <a:ea typeface="Roboto" pitchFamily="2" charset="0"/>
            </a:endParaRPr>
          </a:p>
        </p:txBody>
      </p:sp>
      <p:sp>
        <p:nvSpPr>
          <p:cNvPr id="28" name="Text Box 3">
            <a:extLst>
              <a:ext uri="{FF2B5EF4-FFF2-40B4-BE49-F238E27FC236}">
                <a16:creationId xmlns:a16="http://schemas.microsoft.com/office/drawing/2014/main" id="{F7C341B7-680C-664B-AD35-42CE7A7FB4B5}"/>
              </a:ext>
            </a:extLst>
          </p:cNvPr>
          <p:cNvSpPr txBox="1">
            <a:spLocks/>
          </p:cNvSpPr>
          <p:nvPr/>
        </p:nvSpPr>
        <p:spPr bwMode="auto">
          <a:xfrm>
            <a:off x="2798026" y="1371600"/>
            <a:ext cx="19126199" cy="996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defTabSz="914400">
              <a:defRPr/>
            </a:pPr>
            <a:r>
              <a:rPr lang="en-US" altLang="x-none" sz="5400" b="1" kern="0" dirty="0">
                <a:solidFill>
                  <a:schemeClr val="accent5">
                    <a:lumMod val="75000"/>
                  </a:schemeClr>
                </a:solidFill>
                <a:latin typeface="Roboto" pitchFamily="2" charset="0"/>
                <a:ea typeface="Roboto" pitchFamily="2" charset="0"/>
                <a:cs typeface="Montserrat Semi" charset="0"/>
                <a:sym typeface="Poppins Medium" charset="0"/>
              </a:rPr>
              <a:t>RETAIL </a:t>
            </a:r>
            <a:r>
              <a:rPr lang="en-US" altLang="x-none" sz="5400" b="1" kern="0" dirty="0">
                <a:solidFill>
                  <a:srgbClr val="292729"/>
                </a:solidFill>
                <a:latin typeface="Roboto" pitchFamily="2" charset="0"/>
                <a:ea typeface="Roboto" pitchFamily="2" charset="0"/>
                <a:cs typeface="Montserrat Semi" charset="0"/>
                <a:sym typeface="Poppins Medium" charset="0"/>
              </a:rPr>
              <a:t>CASE STUDY</a:t>
            </a:r>
            <a:endParaRPr kumimoji="0" lang="en-US" altLang="x-none" sz="5400" b="1" i="0" u="none" strike="noStrike" kern="0" cap="none" spc="0" normalizeH="0" baseline="0" noProof="0" dirty="0">
              <a:ln>
                <a:noFill/>
              </a:ln>
              <a:solidFill>
                <a:schemeClr val="accent5">
                  <a:lumMod val="75000"/>
                </a:schemeClr>
              </a:solidFill>
              <a:effectLst/>
              <a:uLnTx/>
              <a:uFillTx/>
              <a:latin typeface="Roboto" pitchFamily="2" charset="0"/>
              <a:ea typeface="Roboto" pitchFamily="2" charset="0"/>
              <a:cs typeface="Montserrat Semi" charset="0"/>
              <a:sym typeface="Poppins Medium" charset="0"/>
            </a:endParaRPr>
          </a:p>
        </p:txBody>
      </p:sp>
      <p:pic>
        <p:nvPicPr>
          <p:cNvPr id="1026" name="Picture 2" descr="C:\Users\Ujwal\Downloads\thumbs-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6831" y="3234532"/>
            <a:ext cx="849311" cy="8493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jwal\Downloads\verification-of-delivery-list-clipboard-symbo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045" y="3205956"/>
            <a:ext cx="906462" cy="906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jwal\Downloads\eye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399" y="3124200"/>
            <a:ext cx="1069974" cy="10699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21</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5699279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2"/>
          <p:cNvGrpSpPr>
            <a:grpSpLocks/>
          </p:cNvGrpSpPr>
          <p:nvPr/>
        </p:nvGrpSpPr>
        <p:grpSpPr bwMode="auto">
          <a:xfrm>
            <a:off x="2157694" y="2819400"/>
            <a:ext cx="20070200" cy="9944104"/>
            <a:chOff x="0" y="0"/>
            <a:chExt cx="20069024" cy="9944370"/>
          </a:xfrm>
        </p:grpSpPr>
        <p:sp>
          <p:nvSpPr>
            <p:cNvPr id="14342" name="Rectangle 4"/>
            <p:cNvSpPr>
              <a:spLocks/>
            </p:cNvSpPr>
            <p:nvPr/>
          </p:nvSpPr>
          <p:spPr bwMode="auto">
            <a:xfrm>
              <a:off x="0" y="0"/>
              <a:ext cx="5379863" cy="8552092"/>
            </a:xfrm>
            <a:prstGeom prst="rect">
              <a:avLst/>
            </a:prstGeom>
            <a:noFill/>
            <a:ln w="50800">
              <a:solidFill>
                <a:srgbClr val="3A76B4"/>
              </a:solidFill>
              <a:miter lim="4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pPr algn="ctr"/>
              <a:endParaRPr lang="en-US" sz="3000">
                <a:solidFill>
                  <a:srgbClr val="FFFFFF"/>
                </a:solidFill>
                <a:latin typeface="Helvetica Light" charset="0"/>
                <a:ea typeface="Helvetica Light" charset="0"/>
                <a:cs typeface="Helvetica Light" charset="0"/>
                <a:sym typeface="Helvetica Light" charset="0"/>
              </a:endParaRPr>
            </a:p>
          </p:txBody>
        </p:sp>
        <p:sp>
          <p:nvSpPr>
            <p:cNvPr id="14346" name="Text Box 8"/>
            <p:cNvSpPr txBox="1">
              <a:spLocks/>
            </p:cNvSpPr>
            <p:nvPr/>
          </p:nvSpPr>
          <p:spPr bwMode="auto">
            <a:xfrm>
              <a:off x="901820" y="1485059"/>
              <a:ext cx="3637424" cy="44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spAutoFit/>
            </a:bodyPr>
            <a:lstStyle>
              <a:lvl1pPr eaLnBrk="0">
                <a:defRPr sz="2300">
                  <a:solidFill>
                    <a:srgbClr val="A6A7AC"/>
                  </a:solidFill>
                  <a:latin typeface="PT Sans" charset="0"/>
                  <a:ea typeface="PT Sans" charset="0"/>
                  <a:cs typeface="PT Sans" charset="0"/>
                  <a:sym typeface="PT Sans" charset="0"/>
                </a:defRPr>
              </a:lvl1pPr>
              <a:lvl2pPr marL="742950" indent="-285750" eaLnBrk="0">
                <a:defRPr sz="2300">
                  <a:solidFill>
                    <a:srgbClr val="A6A7AC"/>
                  </a:solidFill>
                  <a:latin typeface="PT Sans" charset="0"/>
                  <a:ea typeface="PT Sans" charset="0"/>
                  <a:cs typeface="PT Sans" charset="0"/>
                  <a:sym typeface="PT Sans" charset="0"/>
                </a:defRPr>
              </a:lvl2pPr>
              <a:lvl3pPr marL="1143000" indent="-228600" eaLnBrk="0">
                <a:defRPr sz="2300">
                  <a:solidFill>
                    <a:srgbClr val="A6A7AC"/>
                  </a:solidFill>
                  <a:latin typeface="PT Sans" charset="0"/>
                  <a:ea typeface="PT Sans" charset="0"/>
                  <a:cs typeface="PT Sans" charset="0"/>
                  <a:sym typeface="PT Sans" charset="0"/>
                </a:defRPr>
              </a:lvl3pPr>
              <a:lvl4pPr marL="1600200" indent="-228600" eaLnBrk="0">
                <a:defRPr sz="2300">
                  <a:solidFill>
                    <a:srgbClr val="A6A7AC"/>
                  </a:solidFill>
                  <a:latin typeface="PT Sans" charset="0"/>
                  <a:ea typeface="PT Sans" charset="0"/>
                  <a:cs typeface="PT Sans" charset="0"/>
                  <a:sym typeface="PT Sans" charset="0"/>
                </a:defRPr>
              </a:lvl4pPr>
              <a:lvl5pPr marL="2057400" indent="-228600" eaLnBrk="0">
                <a:defRPr sz="2300">
                  <a:solidFill>
                    <a:srgbClr val="A6A7AC"/>
                  </a:solidFill>
                  <a:latin typeface="PT Sans" charset="0"/>
                  <a:ea typeface="PT Sans" charset="0"/>
                  <a:cs typeface="PT Sans" charset="0"/>
                  <a:sym typeface="PT Sans" charset="0"/>
                </a:defRPr>
              </a:lvl5pPr>
              <a:lvl6pPr marL="25146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6pPr>
              <a:lvl7pPr marL="29718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7pPr>
              <a:lvl8pPr marL="34290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8pPr>
              <a:lvl9pPr marL="38862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9pPr>
            </a:lstStyle>
            <a:p>
              <a:pPr algn="ctr" eaLnBrk="1">
                <a:lnSpc>
                  <a:spcPct val="80000"/>
                </a:lnSpc>
              </a:pPr>
              <a:r>
                <a:rPr lang="en-US" sz="3000" b="1" dirty="0">
                  <a:solidFill>
                    <a:srgbClr val="393941"/>
                  </a:solidFill>
                  <a:latin typeface="Helvetica" charset="0"/>
                  <a:ea typeface="Helvetica" charset="0"/>
                  <a:cs typeface="Helvetica" charset="0"/>
                  <a:sym typeface="Helvetica" charset="0"/>
                </a:rPr>
                <a:t>Overview</a:t>
              </a:r>
            </a:p>
          </p:txBody>
        </p:sp>
        <p:sp>
          <p:nvSpPr>
            <p:cNvPr id="14349" name="Rectangle 11"/>
            <p:cNvSpPr>
              <a:spLocks/>
            </p:cNvSpPr>
            <p:nvPr/>
          </p:nvSpPr>
          <p:spPr bwMode="auto">
            <a:xfrm>
              <a:off x="6073137" y="0"/>
              <a:ext cx="5379863" cy="8552092"/>
            </a:xfrm>
            <a:prstGeom prst="rect">
              <a:avLst/>
            </a:prstGeom>
            <a:noFill/>
            <a:ln w="50800">
              <a:solidFill>
                <a:srgbClr val="393941"/>
              </a:solidFill>
              <a:miter lim="4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pPr algn="ctr"/>
              <a:endParaRPr lang="en-US" sz="3000">
                <a:solidFill>
                  <a:srgbClr val="FFFFFF"/>
                </a:solidFill>
                <a:latin typeface="Helvetica Light" charset="0"/>
                <a:ea typeface="Helvetica Light" charset="0"/>
                <a:cs typeface="Helvetica Light" charset="0"/>
                <a:sym typeface="Helvetica Light" charset="0"/>
              </a:endParaRPr>
            </a:p>
          </p:txBody>
        </p:sp>
        <p:sp>
          <p:nvSpPr>
            <p:cNvPr id="14350" name="AutoShape 12">
              <a:hlinkClick r:id="rId2"/>
            </p:cNvPr>
            <p:cNvSpPr>
              <a:spLocks/>
            </p:cNvSpPr>
            <p:nvPr/>
          </p:nvSpPr>
          <p:spPr bwMode="auto">
            <a:xfrm>
              <a:off x="8215800" y="9153770"/>
              <a:ext cx="3974070" cy="790600"/>
            </a:xfrm>
            <a:prstGeom prst="roundRect">
              <a:avLst>
                <a:gd name="adj" fmla="val 50000"/>
              </a:avLst>
            </a:prstGeom>
            <a:solidFill>
              <a:srgbClr val="393941"/>
            </a:solidFill>
            <a:ln w="38100">
              <a:solidFill>
                <a:srgbClr val="393941"/>
              </a:solidFill>
              <a:miter lim="4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pPr algn="ctr"/>
              <a:endParaRPr lang="en-US" sz="3000">
                <a:solidFill>
                  <a:srgbClr val="FFFFFF"/>
                </a:solidFill>
                <a:latin typeface="Helvetica Light" charset="0"/>
                <a:ea typeface="Helvetica Light" charset="0"/>
                <a:cs typeface="Helvetica Light" charset="0"/>
                <a:sym typeface="Helvetica Light" charset="0"/>
              </a:endParaRPr>
            </a:p>
          </p:txBody>
        </p:sp>
        <p:sp>
          <p:nvSpPr>
            <p:cNvPr id="14351" name="Text Box 13"/>
            <p:cNvSpPr txBox="1">
              <a:spLocks/>
            </p:cNvSpPr>
            <p:nvPr/>
          </p:nvSpPr>
          <p:spPr bwMode="auto">
            <a:xfrm>
              <a:off x="8511719" y="9268072"/>
              <a:ext cx="3366930" cy="561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a:defRPr sz="2300">
                  <a:solidFill>
                    <a:srgbClr val="A6A7AC"/>
                  </a:solidFill>
                  <a:latin typeface="PT Sans" charset="0"/>
                  <a:ea typeface="PT Sans" charset="0"/>
                  <a:cs typeface="PT Sans" charset="0"/>
                  <a:sym typeface="PT Sans" charset="0"/>
                </a:defRPr>
              </a:lvl1pPr>
              <a:lvl2pPr marL="742950" indent="-285750" eaLnBrk="0">
                <a:defRPr sz="2300">
                  <a:solidFill>
                    <a:srgbClr val="A6A7AC"/>
                  </a:solidFill>
                  <a:latin typeface="PT Sans" charset="0"/>
                  <a:ea typeface="PT Sans" charset="0"/>
                  <a:cs typeface="PT Sans" charset="0"/>
                  <a:sym typeface="PT Sans" charset="0"/>
                </a:defRPr>
              </a:lvl2pPr>
              <a:lvl3pPr marL="1143000" indent="-228600" eaLnBrk="0">
                <a:defRPr sz="2300">
                  <a:solidFill>
                    <a:srgbClr val="A6A7AC"/>
                  </a:solidFill>
                  <a:latin typeface="PT Sans" charset="0"/>
                  <a:ea typeface="PT Sans" charset="0"/>
                  <a:cs typeface="PT Sans" charset="0"/>
                  <a:sym typeface="PT Sans" charset="0"/>
                </a:defRPr>
              </a:lvl3pPr>
              <a:lvl4pPr marL="1600200" indent="-228600" eaLnBrk="0">
                <a:defRPr sz="2300">
                  <a:solidFill>
                    <a:srgbClr val="A6A7AC"/>
                  </a:solidFill>
                  <a:latin typeface="PT Sans" charset="0"/>
                  <a:ea typeface="PT Sans" charset="0"/>
                  <a:cs typeface="PT Sans" charset="0"/>
                  <a:sym typeface="PT Sans" charset="0"/>
                </a:defRPr>
              </a:lvl4pPr>
              <a:lvl5pPr marL="2057400" indent="-228600" eaLnBrk="0">
                <a:defRPr sz="2300">
                  <a:solidFill>
                    <a:srgbClr val="A6A7AC"/>
                  </a:solidFill>
                  <a:latin typeface="PT Sans" charset="0"/>
                  <a:ea typeface="PT Sans" charset="0"/>
                  <a:cs typeface="PT Sans" charset="0"/>
                  <a:sym typeface="PT Sans" charset="0"/>
                </a:defRPr>
              </a:lvl5pPr>
              <a:lvl6pPr marL="25146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6pPr>
              <a:lvl7pPr marL="29718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7pPr>
              <a:lvl8pPr marL="34290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8pPr>
              <a:lvl9pPr marL="38862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9pPr>
            </a:lstStyle>
            <a:p>
              <a:pPr algn="ctr" eaLnBrk="1"/>
              <a:r>
                <a:rPr lang="en-US" sz="2400" dirty="0">
                  <a:solidFill>
                    <a:srgbClr val="FFFFFF"/>
                  </a:solidFill>
                  <a:latin typeface="Roboto" pitchFamily="2" charset="0"/>
                  <a:ea typeface="Roboto" pitchFamily="2" charset="0"/>
                  <a:cs typeface="Helvetica" charset="0"/>
                  <a:sym typeface="Helvetica" charset="0"/>
                  <a:hlinkClick r:id="rId2"/>
                </a:rPr>
                <a:t>Explore all Case Studies </a:t>
              </a:r>
              <a:endParaRPr lang="en-US" sz="2400" dirty="0">
                <a:solidFill>
                  <a:srgbClr val="FFFFFF"/>
                </a:solidFill>
                <a:latin typeface="Roboto" pitchFamily="2" charset="0"/>
                <a:ea typeface="Roboto" pitchFamily="2" charset="0"/>
                <a:cs typeface="Helvetica" charset="0"/>
                <a:sym typeface="Helvetica" charset="0"/>
              </a:endParaRPr>
            </a:p>
          </p:txBody>
        </p:sp>
        <p:sp>
          <p:nvSpPr>
            <p:cNvPr id="14352" name="Text Box 14"/>
            <p:cNvSpPr txBox="1">
              <a:spLocks/>
            </p:cNvSpPr>
            <p:nvPr/>
          </p:nvSpPr>
          <p:spPr bwMode="auto">
            <a:xfrm>
              <a:off x="6944356" y="1435152"/>
              <a:ext cx="3637424" cy="546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a:defRPr sz="2300">
                  <a:solidFill>
                    <a:srgbClr val="A6A7AC"/>
                  </a:solidFill>
                  <a:latin typeface="PT Sans" charset="0"/>
                  <a:ea typeface="PT Sans" charset="0"/>
                  <a:cs typeface="PT Sans" charset="0"/>
                  <a:sym typeface="PT Sans" charset="0"/>
                </a:defRPr>
              </a:lvl1pPr>
              <a:lvl2pPr marL="742950" indent="-285750" eaLnBrk="0">
                <a:defRPr sz="2300">
                  <a:solidFill>
                    <a:srgbClr val="A6A7AC"/>
                  </a:solidFill>
                  <a:latin typeface="PT Sans" charset="0"/>
                  <a:ea typeface="PT Sans" charset="0"/>
                  <a:cs typeface="PT Sans" charset="0"/>
                  <a:sym typeface="PT Sans" charset="0"/>
                </a:defRPr>
              </a:lvl2pPr>
              <a:lvl3pPr marL="1143000" indent="-228600" eaLnBrk="0">
                <a:defRPr sz="2300">
                  <a:solidFill>
                    <a:srgbClr val="A6A7AC"/>
                  </a:solidFill>
                  <a:latin typeface="PT Sans" charset="0"/>
                  <a:ea typeface="PT Sans" charset="0"/>
                  <a:cs typeface="PT Sans" charset="0"/>
                  <a:sym typeface="PT Sans" charset="0"/>
                </a:defRPr>
              </a:lvl3pPr>
              <a:lvl4pPr marL="1600200" indent="-228600" eaLnBrk="0">
                <a:defRPr sz="2300">
                  <a:solidFill>
                    <a:srgbClr val="A6A7AC"/>
                  </a:solidFill>
                  <a:latin typeface="PT Sans" charset="0"/>
                  <a:ea typeface="PT Sans" charset="0"/>
                  <a:cs typeface="PT Sans" charset="0"/>
                  <a:sym typeface="PT Sans" charset="0"/>
                </a:defRPr>
              </a:lvl4pPr>
              <a:lvl5pPr marL="2057400" indent="-228600" eaLnBrk="0">
                <a:defRPr sz="2300">
                  <a:solidFill>
                    <a:srgbClr val="A6A7AC"/>
                  </a:solidFill>
                  <a:latin typeface="PT Sans" charset="0"/>
                  <a:ea typeface="PT Sans" charset="0"/>
                  <a:cs typeface="PT Sans" charset="0"/>
                  <a:sym typeface="PT Sans" charset="0"/>
                </a:defRPr>
              </a:lvl5pPr>
              <a:lvl6pPr marL="25146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6pPr>
              <a:lvl7pPr marL="29718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7pPr>
              <a:lvl8pPr marL="34290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8pPr>
              <a:lvl9pPr marL="38862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9pPr>
            </a:lstStyle>
            <a:p>
              <a:pPr algn="ctr" eaLnBrk="1">
                <a:lnSpc>
                  <a:spcPct val="80000"/>
                </a:lnSpc>
              </a:pPr>
              <a:r>
                <a:rPr lang="en-US" sz="3000" b="1" dirty="0">
                  <a:solidFill>
                    <a:srgbClr val="393941"/>
                  </a:solidFill>
                  <a:latin typeface="Helvetica" charset="0"/>
                  <a:ea typeface="Helvetica" charset="0"/>
                  <a:cs typeface="Helvetica" charset="0"/>
                  <a:sym typeface="Helvetica" charset="0"/>
                </a:rPr>
                <a:t>Requirement</a:t>
              </a:r>
            </a:p>
          </p:txBody>
        </p:sp>
        <p:sp>
          <p:nvSpPr>
            <p:cNvPr id="14355" name="Rectangle 17"/>
            <p:cNvSpPr>
              <a:spLocks/>
            </p:cNvSpPr>
            <p:nvPr/>
          </p:nvSpPr>
          <p:spPr bwMode="auto">
            <a:xfrm>
              <a:off x="12189870" y="0"/>
              <a:ext cx="7879154" cy="8552092"/>
            </a:xfrm>
            <a:prstGeom prst="rect">
              <a:avLst/>
            </a:prstGeom>
            <a:noFill/>
            <a:ln w="50800">
              <a:solidFill>
                <a:srgbClr val="3A76B4"/>
              </a:solidFill>
              <a:miter lim="4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p>
              <a:pPr algn="ctr"/>
              <a:endParaRPr lang="en-US" sz="3000">
                <a:solidFill>
                  <a:srgbClr val="FFFFFF"/>
                </a:solidFill>
                <a:latin typeface="Helvetica Light" charset="0"/>
                <a:ea typeface="Helvetica Light" charset="0"/>
                <a:cs typeface="Helvetica Light" charset="0"/>
                <a:sym typeface="Helvetica Light" charset="0"/>
              </a:endParaRPr>
            </a:p>
          </p:txBody>
        </p:sp>
        <p:sp>
          <p:nvSpPr>
            <p:cNvPr id="14358" name="Text Box 20"/>
            <p:cNvSpPr txBox="1">
              <a:spLocks/>
            </p:cNvSpPr>
            <p:nvPr/>
          </p:nvSpPr>
          <p:spPr bwMode="auto">
            <a:xfrm>
              <a:off x="14310734" y="1485059"/>
              <a:ext cx="3637424" cy="44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spAutoFit/>
            </a:bodyPr>
            <a:lstStyle>
              <a:lvl1pPr eaLnBrk="0">
                <a:defRPr sz="2300">
                  <a:solidFill>
                    <a:srgbClr val="A6A7AC"/>
                  </a:solidFill>
                  <a:latin typeface="PT Sans" charset="0"/>
                  <a:ea typeface="PT Sans" charset="0"/>
                  <a:cs typeface="PT Sans" charset="0"/>
                  <a:sym typeface="PT Sans" charset="0"/>
                </a:defRPr>
              </a:lvl1pPr>
              <a:lvl2pPr marL="742950" indent="-285750" eaLnBrk="0">
                <a:defRPr sz="2300">
                  <a:solidFill>
                    <a:srgbClr val="A6A7AC"/>
                  </a:solidFill>
                  <a:latin typeface="PT Sans" charset="0"/>
                  <a:ea typeface="PT Sans" charset="0"/>
                  <a:cs typeface="PT Sans" charset="0"/>
                  <a:sym typeface="PT Sans" charset="0"/>
                </a:defRPr>
              </a:lvl2pPr>
              <a:lvl3pPr marL="1143000" indent="-228600" eaLnBrk="0">
                <a:defRPr sz="2300">
                  <a:solidFill>
                    <a:srgbClr val="A6A7AC"/>
                  </a:solidFill>
                  <a:latin typeface="PT Sans" charset="0"/>
                  <a:ea typeface="PT Sans" charset="0"/>
                  <a:cs typeface="PT Sans" charset="0"/>
                  <a:sym typeface="PT Sans" charset="0"/>
                </a:defRPr>
              </a:lvl3pPr>
              <a:lvl4pPr marL="1600200" indent="-228600" eaLnBrk="0">
                <a:defRPr sz="2300">
                  <a:solidFill>
                    <a:srgbClr val="A6A7AC"/>
                  </a:solidFill>
                  <a:latin typeface="PT Sans" charset="0"/>
                  <a:ea typeface="PT Sans" charset="0"/>
                  <a:cs typeface="PT Sans" charset="0"/>
                  <a:sym typeface="PT Sans" charset="0"/>
                </a:defRPr>
              </a:lvl4pPr>
              <a:lvl5pPr marL="2057400" indent="-228600" eaLnBrk="0">
                <a:defRPr sz="2300">
                  <a:solidFill>
                    <a:srgbClr val="A6A7AC"/>
                  </a:solidFill>
                  <a:latin typeface="PT Sans" charset="0"/>
                  <a:ea typeface="PT Sans" charset="0"/>
                  <a:cs typeface="PT Sans" charset="0"/>
                  <a:sym typeface="PT Sans" charset="0"/>
                </a:defRPr>
              </a:lvl5pPr>
              <a:lvl6pPr marL="25146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6pPr>
              <a:lvl7pPr marL="29718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7pPr>
              <a:lvl8pPr marL="34290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8pPr>
              <a:lvl9pPr marL="3886200" indent="-228600" algn="just" defTabSz="825500" eaLnBrk="0" fontAlgn="base" hangingPunct="0">
                <a:spcBef>
                  <a:spcPct val="0"/>
                </a:spcBef>
                <a:spcAft>
                  <a:spcPct val="0"/>
                </a:spcAft>
                <a:defRPr sz="2300">
                  <a:solidFill>
                    <a:srgbClr val="A6A7AC"/>
                  </a:solidFill>
                  <a:latin typeface="PT Sans" charset="0"/>
                  <a:ea typeface="PT Sans" charset="0"/>
                  <a:cs typeface="PT Sans" charset="0"/>
                  <a:sym typeface="PT Sans" charset="0"/>
                </a:defRPr>
              </a:lvl9pPr>
            </a:lstStyle>
            <a:p>
              <a:pPr algn="ctr" eaLnBrk="1">
                <a:lnSpc>
                  <a:spcPct val="80000"/>
                </a:lnSpc>
              </a:pPr>
              <a:r>
                <a:rPr lang="en-US" sz="3000" b="1" dirty="0">
                  <a:solidFill>
                    <a:srgbClr val="393941"/>
                  </a:solidFill>
                  <a:latin typeface="Helvetica" charset="0"/>
                  <a:ea typeface="Helvetica" charset="0"/>
                  <a:cs typeface="Helvetica" charset="0"/>
                  <a:sym typeface="Helvetica" charset="0"/>
                </a:rPr>
                <a:t>How we helped</a:t>
              </a:r>
            </a:p>
          </p:txBody>
        </p:sp>
      </p:grpSp>
      <p:pic>
        <p:nvPicPr>
          <p:cNvPr id="14340" name="Picture 2" descr="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9842" y="12668251"/>
            <a:ext cx="281976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68587" y="4876800"/>
            <a:ext cx="4419599" cy="6370975"/>
          </a:xfrm>
          <a:prstGeom prst="rect">
            <a:avLst/>
          </a:prstGeom>
        </p:spPr>
        <p:txBody>
          <a:bodyPr wrap="square">
            <a:spAutoFit/>
          </a:bodyPr>
          <a:lstStyle/>
          <a:p>
            <a:pPr algn="just"/>
            <a:r>
              <a:rPr lang="en-IN" sz="2400" dirty="0" err="1">
                <a:solidFill>
                  <a:schemeClr val="tx2">
                    <a:lumMod val="75000"/>
                    <a:lumOff val="25000"/>
                  </a:schemeClr>
                </a:solidFill>
                <a:latin typeface="Roboto" pitchFamily="2" charset="0"/>
                <a:ea typeface="Roboto" pitchFamily="2" charset="0"/>
              </a:rPr>
              <a:t>deGustibus</a:t>
            </a:r>
            <a:r>
              <a:rPr lang="en-IN" sz="2400" dirty="0">
                <a:solidFill>
                  <a:schemeClr val="tx2">
                    <a:lumMod val="75000"/>
                    <a:lumOff val="25000"/>
                  </a:schemeClr>
                </a:solidFill>
                <a:latin typeface="Roboto" pitchFamily="2" charset="0"/>
                <a:ea typeface="Roboto" pitchFamily="2" charset="0"/>
              </a:rPr>
              <a:t> Hospitality was established in early 1996 and enjoys a reputation of being one of the finest hospitality companies in India, with successful restaurants like Indigo, Indigo Delicatessen, Neel, and Tote on the Turf, and the fine catering venture, Moveable Feast, under its umbrella. The company can boast of an experienced and well-trained management team and state-of-the-art culinary infrastructure, and is currently poised for continued expansion and growth.</a:t>
            </a:r>
            <a:endParaRPr lang="en-US" sz="2400" dirty="0">
              <a:solidFill>
                <a:schemeClr val="tx2">
                  <a:lumMod val="75000"/>
                  <a:lumOff val="25000"/>
                </a:schemeClr>
              </a:solidFill>
              <a:latin typeface="Roboto" pitchFamily="2" charset="0"/>
              <a:ea typeface="Roboto" pitchFamily="2" charset="0"/>
            </a:endParaRPr>
          </a:p>
        </p:txBody>
      </p:sp>
      <p:sp>
        <p:nvSpPr>
          <p:cNvPr id="26" name="Rectangle 25"/>
          <p:cNvSpPr/>
          <p:nvPr/>
        </p:nvSpPr>
        <p:spPr>
          <a:xfrm>
            <a:off x="8792667" y="4876800"/>
            <a:ext cx="4257218" cy="4154984"/>
          </a:xfrm>
          <a:prstGeom prst="rect">
            <a:avLst/>
          </a:prstGeom>
        </p:spPr>
        <p:txBody>
          <a:bodyPr wrap="square">
            <a:spAutoFit/>
          </a:bodyPr>
          <a:lstStyle/>
          <a:p>
            <a:pPr algn="just"/>
            <a:r>
              <a:rPr lang="en-US" sz="2400" dirty="0" err="1">
                <a:solidFill>
                  <a:schemeClr val="tx2">
                    <a:lumMod val="75000"/>
                    <a:lumOff val="25000"/>
                  </a:schemeClr>
                </a:solidFill>
                <a:latin typeface="Roboto" pitchFamily="2" charset="0"/>
                <a:ea typeface="Roboto" pitchFamily="2" charset="0"/>
              </a:rPr>
              <a:t>DeGustibus</a:t>
            </a:r>
            <a:r>
              <a:rPr lang="en-US" sz="2400" dirty="0">
                <a:solidFill>
                  <a:schemeClr val="tx2">
                    <a:lumMod val="75000"/>
                    <a:lumOff val="25000"/>
                  </a:schemeClr>
                </a:solidFill>
                <a:latin typeface="Roboto" pitchFamily="2" charset="0"/>
                <a:ea typeface="Roboto" pitchFamily="2" charset="0"/>
              </a:rPr>
              <a:t> required a </a:t>
            </a:r>
            <a:r>
              <a:rPr lang="en-US" sz="2400" dirty="0" err="1">
                <a:solidFill>
                  <a:schemeClr val="tx2">
                    <a:lumMod val="75000"/>
                    <a:lumOff val="25000"/>
                  </a:schemeClr>
                </a:solidFill>
                <a:latin typeface="Roboto" pitchFamily="2" charset="0"/>
                <a:ea typeface="Roboto" pitchFamily="2" charset="0"/>
              </a:rPr>
              <a:t>WiFi</a:t>
            </a:r>
            <a:r>
              <a:rPr lang="en-US" sz="2400" dirty="0">
                <a:solidFill>
                  <a:schemeClr val="tx2">
                    <a:lumMod val="75000"/>
                    <a:lumOff val="25000"/>
                  </a:schemeClr>
                </a:solidFill>
                <a:latin typeface="Roboto" pitchFamily="2" charset="0"/>
                <a:ea typeface="Roboto" pitchFamily="2" charset="0"/>
              </a:rPr>
              <a:t> network to help them advertise on social media, capture client data, perform proximity marketing by pushing ads on patron devices and get online surveys. The solution had to be secure considering the amount of people who walk into their outlets each day.</a:t>
            </a:r>
          </a:p>
        </p:txBody>
      </p:sp>
      <p:sp>
        <p:nvSpPr>
          <p:cNvPr id="27" name="Rectangle 26"/>
          <p:cNvSpPr/>
          <p:nvPr/>
        </p:nvSpPr>
        <p:spPr>
          <a:xfrm>
            <a:off x="14784387" y="4876800"/>
            <a:ext cx="6934200" cy="6370975"/>
          </a:xfrm>
          <a:prstGeom prst="rect">
            <a:avLst/>
          </a:prstGeom>
        </p:spPr>
        <p:txBody>
          <a:bodyPr wrap="square">
            <a:spAutoFit/>
          </a:bodyPr>
          <a:lstStyle/>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Reduced </a:t>
            </a:r>
            <a:r>
              <a:rPr lang="en-US" sz="2400" dirty="0" err="1">
                <a:solidFill>
                  <a:schemeClr val="tx2">
                    <a:lumMod val="75000"/>
                    <a:lumOff val="25000"/>
                  </a:schemeClr>
                </a:solidFill>
                <a:latin typeface="Roboto" pitchFamily="2" charset="0"/>
                <a:ea typeface="Roboto" pitchFamily="2" charset="0"/>
              </a:rPr>
              <a:t>OpEx</a:t>
            </a:r>
            <a:r>
              <a:rPr lang="en-US" sz="2400" dirty="0">
                <a:solidFill>
                  <a:schemeClr val="tx2">
                    <a:lumMod val="75000"/>
                    <a:lumOff val="25000"/>
                  </a:schemeClr>
                </a:solidFill>
                <a:latin typeface="Roboto" pitchFamily="2" charset="0"/>
                <a:ea typeface="Roboto" pitchFamily="2" charset="0"/>
              </a:rPr>
              <a:t> and </a:t>
            </a:r>
            <a:r>
              <a:rPr lang="en-US" sz="2400" dirty="0" err="1">
                <a:solidFill>
                  <a:schemeClr val="tx2">
                    <a:lumMod val="75000"/>
                    <a:lumOff val="25000"/>
                  </a:schemeClr>
                </a:solidFill>
                <a:latin typeface="Roboto" pitchFamily="2" charset="0"/>
                <a:ea typeface="Roboto" pitchFamily="2" charset="0"/>
              </a:rPr>
              <a:t>CapEx</a:t>
            </a:r>
            <a:endParaRPr lang="en-US" sz="2400" dirty="0">
              <a:solidFill>
                <a:schemeClr val="tx2">
                  <a:lumMod val="75000"/>
                  <a:lumOff val="25000"/>
                </a:schemeClr>
              </a:solidFill>
              <a:latin typeface="Roboto" pitchFamily="2" charset="0"/>
              <a:ea typeface="Roboto" pitchFamily="2" charset="0"/>
            </a:endParaRP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Send push notifications and ads - Proximity Marketing</a:t>
            </a:r>
          </a:p>
          <a:p>
            <a:pPr marL="342900" indent="-342900" algn="just">
              <a:buFont typeface="Arial" pitchFamily="34" charset="0"/>
              <a:buChar char="•"/>
            </a:pPr>
            <a:r>
              <a:rPr lang="en-US" sz="2400" dirty="0" err="1">
                <a:solidFill>
                  <a:schemeClr val="tx2">
                    <a:lumMod val="75000"/>
                    <a:lumOff val="25000"/>
                  </a:schemeClr>
                </a:solidFill>
                <a:latin typeface="Roboto" pitchFamily="2" charset="0"/>
                <a:ea typeface="Roboto" pitchFamily="2" charset="0"/>
              </a:rPr>
              <a:t>Customised</a:t>
            </a:r>
            <a:r>
              <a:rPr lang="en-US" sz="2400" dirty="0">
                <a:solidFill>
                  <a:schemeClr val="tx2">
                    <a:lumMod val="75000"/>
                    <a:lumOff val="25000"/>
                  </a:schemeClr>
                </a:solidFill>
                <a:latin typeface="Roboto" pitchFamily="2" charset="0"/>
                <a:ea typeface="Roboto" pitchFamily="2" charset="0"/>
              </a:rPr>
              <a:t> captive portal</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Access after registration. Legally compliant</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Easy tracking of users, bandwidth control, policy management and reporting</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Mandatory Facebook 'like'</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Simplified and centralized network management </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Reduction in network fault calls </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Ability to remotely control, monitor and troubleshoot</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Ubiquitous Wi-Fi coverage and stronger signal </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Supports high density environments with more concurrent users per access point</a:t>
            </a:r>
          </a:p>
          <a:p>
            <a:pPr marL="342900" indent="-342900" algn="just">
              <a:buFont typeface="Arial" pitchFamily="34" charset="0"/>
              <a:buChar char="•"/>
            </a:pPr>
            <a:r>
              <a:rPr lang="en-US" sz="2400" dirty="0">
                <a:solidFill>
                  <a:schemeClr val="tx2">
                    <a:lumMod val="75000"/>
                    <a:lumOff val="25000"/>
                  </a:schemeClr>
                </a:solidFill>
                <a:latin typeface="Roboto" pitchFamily="2" charset="0"/>
                <a:ea typeface="Roboto" pitchFamily="2" charset="0"/>
              </a:rPr>
              <a:t>Access point Monitoring</a:t>
            </a:r>
          </a:p>
        </p:txBody>
      </p:sp>
      <p:sp>
        <p:nvSpPr>
          <p:cNvPr id="28" name="Text Box 3">
            <a:extLst>
              <a:ext uri="{FF2B5EF4-FFF2-40B4-BE49-F238E27FC236}">
                <a16:creationId xmlns:a16="http://schemas.microsoft.com/office/drawing/2014/main" id="{F7C341B7-680C-664B-AD35-42CE7A7FB4B5}"/>
              </a:ext>
            </a:extLst>
          </p:cNvPr>
          <p:cNvSpPr txBox="1">
            <a:spLocks/>
          </p:cNvSpPr>
          <p:nvPr/>
        </p:nvSpPr>
        <p:spPr bwMode="auto">
          <a:xfrm>
            <a:off x="2798026" y="1371600"/>
            <a:ext cx="19126199" cy="996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lvl="0" algn="ctr" defTabSz="914400">
              <a:defRPr/>
            </a:pPr>
            <a:r>
              <a:rPr lang="en-US" altLang="x-none" sz="5400" b="1" kern="0" dirty="0">
                <a:solidFill>
                  <a:srgbClr val="292729"/>
                </a:solidFill>
                <a:latin typeface="Roboto" pitchFamily="2" charset="0"/>
                <a:ea typeface="Roboto" pitchFamily="2" charset="0"/>
                <a:cs typeface="Montserrat Semi" charset="0"/>
                <a:sym typeface="Poppins Medium" charset="0"/>
              </a:rPr>
              <a:t>CASE STUDY ON </a:t>
            </a:r>
            <a:r>
              <a:rPr lang="en-US" altLang="x-none" sz="5400" b="1" kern="0" dirty="0">
                <a:solidFill>
                  <a:schemeClr val="accent5">
                    <a:lumMod val="75000"/>
                  </a:schemeClr>
                </a:solidFill>
                <a:latin typeface="Roboto" pitchFamily="2" charset="0"/>
                <a:ea typeface="Roboto" pitchFamily="2" charset="0"/>
                <a:cs typeface="Montserrat Semi" charset="0"/>
                <a:sym typeface="Poppins Medium" charset="0"/>
              </a:rPr>
              <a:t>DEGUSTIBUS HOSPITALITY PVT. LTD.</a:t>
            </a:r>
            <a:endParaRPr kumimoji="0" lang="en-US" altLang="x-none" sz="5400" b="1" i="0" u="none" strike="noStrike" kern="0" cap="none" spc="0" normalizeH="0" baseline="0" noProof="0" dirty="0">
              <a:ln>
                <a:noFill/>
              </a:ln>
              <a:solidFill>
                <a:schemeClr val="accent5">
                  <a:lumMod val="75000"/>
                </a:schemeClr>
              </a:solidFill>
              <a:effectLst/>
              <a:uLnTx/>
              <a:uFillTx/>
              <a:latin typeface="Roboto" pitchFamily="2" charset="0"/>
              <a:ea typeface="Roboto" pitchFamily="2" charset="0"/>
              <a:cs typeface="Montserrat Semi" charset="0"/>
              <a:sym typeface="Poppins Medium" charset="0"/>
            </a:endParaRPr>
          </a:p>
        </p:txBody>
      </p:sp>
      <p:pic>
        <p:nvPicPr>
          <p:cNvPr id="1026" name="Picture 2" descr="C:\Users\Ujwal\Downloads\thumbs-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6831" y="3234532"/>
            <a:ext cx="849311" cy="8493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jwal\Downloads\verification-of-delivery-list-clipboard-symbo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045" y="3205956"/>
            <a:ext cx="906462" cy="906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jwal\Downloads\eye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399" y="3124200"/>
            <a:ext cx="1069974" cy="10699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22</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22995649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Placeholder 1"/>
          <p:cNvPicPr>
            <a:picLocks noChangeAspect="1"/>
          </p:cNvPicPr>
          <p:nvPr/>
        </p:nvPicPr>
        <p:blipFill>
          <a:blip r:embed="rId2">
            <a:extLst>
              <a:ext uri="{28A0092B-C50C-407E-A947-70E740481C1C}">
                <a14:useLocalDpi xmlns:a14="http://schemas.microsoft.com/office/drawing/2010/main" val="0"/>
              </a:ext>
            </a:extLst>
          </a:blip>
          <a:srcRect l="1309" r="1309"/>
          <a:stretch>
            <a:fillRect/>
          </a:stretch>
        </p:blipFill>
        <p:spPr bwMode="auto">
          <a:xfrm>
            <a:off x="-7938" y="3186113"/>
            <a:ext cx="9607551" cy="6840537"/>
          </a:xfrm>
          <a:prstGeom prst="rect">
            <a:avLst/>
          </a:prstGeom>
          <a:solidFill>
            <a:srgbClr val="DAD7DD"/>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pic>
      <p:pic>
        <p:nvPicPr>
          <p:cNvPr id="3" name="Computer_4.png">
            <a:extLst>
              <a:ext uri="{FF2B5EF4-FFF2-40B4-BE49-F238E27FC236}">
                <a16:creationId xmlns:a16="http://schemas.microsoft.com/office/drawing/2014/main" id="{8E4C3770-651A-394C-A2FD-171117D904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3727" y="2286000"/>
            <a:ext cx="14771688" cy="882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pic>
      <p:sp>
        <p:nvSpPr>
          <p:cNvPr id="4" name="Text Box 3">
            <a:extLst>
              <a:ext uri="{FF2B5EF4-FFF2-40B4-BE49-F238E27FC236}">
                <a16:creationId xmlns:a16="http://schemas.microsoft.com/office/drawing/2014/main" id="{71A61974-0B11-4740-8003-AD8BDF7EA416}"/>
              </a:ext>
            </a:extLst>
          </p:cNvPr>
          <p:cNvSpPr txBox="1">
            <a:spLocks/>
          </p:cNvSpPr>
          <p:nvPr/>
        </p:nvSpPr>
        <p:spPr bwMode="auto">
          <a:xfrm>
            <a:off x="12931451" y="3063352"/>
            <a:ext cx="9629701" cy="5090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10000" b="1" i="0" u="none" strike="noStrike" kern="0" cap="none" spc="0" normalizeH="0" baseline="0" noProof="0" dirty="0">
                <a:ln>
                  <a:noFill/>
                </a:ln>
                <a:solidFill>
                  <a:srgbClr val="FDFCFF"/>
                </a:solidFill>
                <a:effectLst/>
                <a:uLnTx/>
                <a:uFillTx/>
                <a:latin typeface="Montserrat" pitchFamily="2" charset="0"/>
                <a:ea typeface="Montserrat Semi" charset="0"/>
                <a:cs typeface="Montserrat Semi" charset="0"/>
                <a:sym typeface="Poppins Medium" charset="0"/>
              </a:rPr>
              <a:t>VISIT OUR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10000" b="1" i="0" u="none" strike="noStrike" kern="0" cap="none" spc="0" normalizeH="0" baseline="0" noProof="0" dirty="0">
                <a:ln>
                  <a:noFill/>
                </a:ln>
                <a:solidFill>
                  <a:srgbClr val="76D5FF"/>
                </a:solidFill>
                <a:effectLst/>
                <a:uLnTx/>
                <a:uFillTx/>
                <a:latin typeface="Montserrat" pitchFamily="2" charset="0"/>
                <a:ea typeface="Montserrat Semi" charset="0"/>
                <a:cs typeface="Montserrat Semi" charset="0"/>
                <a:sym typeface="Poppins Medium" charset="0"/>
              </a:rPr>
              <a:t>WEBSITE TODAY</a:t>
            </a:r>
            <a:endParaRPr kumimoji="0" lang="x-none" altLang="x-none" sz="10000" b="1" i="0" u="none" strike="noStrike" kern="0" cap="none" spc="0" normalizeH="0" baseline="0" noProof="0" dirty="0">
              <a:ln>
                <a:noFill/>
              </a:ln>
              <a:solidFill>
                <a:srgbClr val="76D5FF"/>
              </a:solidFill>
              <a:effectLst/>
              <a:uLnTx/>
              <a:uFillTx/>
              <a:latin typeface="Montserrat" pitchFamily="2" charset="0"/>
              <a:ea typeface="Montserrat Semi" charset="0"/>
              <a:cs typeface="Montserrat Semi" charset="0"/>
              <a:sym typeface="Poppins Medium" charset="0"/>
            </a:endParaRPr>
          </a:p>
        </p:txBody>
      </p:sp>
      <p:sp>
        <p:nvSpPr>
          <p:cNvPr id="5" name="Прямоугольник 19">
            <a:hlinkClick r:id="rId4"/>
            <a:extLst>
              <a:ext uri="{FF2B5EF4-FFF2-40B4-BE49-F238E27FC236}">
                <a16:creationId xmlns:a16="http://schemas.microsoft.com/office/drawing/2014/main" id="{5AE64E89-0773-6942-920B-76319A81E36B}"/>
              </a:ext>
            </a:extLst>
          </p:cNvPr>
          <p:cNvSpPr/>
          <p:nvPr/>
        </p:nvSpPr>
        <p:spPr bwMode="auto">
          <a:xfrm rot="5400000">
            <a:off x="14163203" y="7033048"/>
            <a:ext cx="1172495" cy="3636000"/>
          </a:xfrm>
          <a:prstGeom prst="rect">
            <a:avLst/>
          </a:prstGeom>
          <a:solidFill>
            <a:srgbClr val="76D5F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6" name="Text Box 3">
            <a:extLst>
              <a:ext uri="{FF2B5EF4-FFF2-40B4-BE49-F238E27FC236}">
                <a16:creationId xmlns:a16="http://schemas.microsoft.com/office/drawing/2014/main" id="{D69537B2-216A-3D4B-B251-FA680EB8F5A4}"/>
              </a:ext>
            </a:extLst>
          </p:cNvPr>
          <p:cNvSpPr txBox="1">
            <a:spLocks/>
          </p:cNvSpPr>
          <p:nvPr/>
        </p:nvSpPr>
        <p:spPr bwMode="auto">
          <a:xfrm>
            <a:off x="13423320" y="8619253"/>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VISIT  NOW</a:t>
            </a:r>
            <a:endParaRPr kumimoji="0" lang="x-none"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endParaRPr>
          </a:p>
        </p:txBody>
      </p:sp>
      <p:sp>
        <p:nvSpPr>
          <p:cNvPr id="7"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23</a:t>
            </a:fld>
            <a:endParaRPr lang="x-none" altLang="x-none" dirty="0">
              <a:solidFill>
                <a:srgbClr val="9B9A9C"/>
              </a:solidFill>
              <a:latin typeface="Montserrat" charset="0"/>
              <a:ea typeface="Montserrat" charset="0"/>
              <a:cs typeface="Montserrat" charset="0"/>
            </a:endParaRPr>
          </a:p>
        </p:txBody>
      </p:sp>
      <p:sp>
        <p:nvSpPr>
          <p:cNvPr id="8" name="TextBox 7"/>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9" name="Picture 3" descr="E:\wifi-soft logo\wifi-soft-logo-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97056" y="12810161"/>
            <a:ext cx="2446042" cy="74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90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7451387" y="8462022"/>
            <a:ext cx="6935788" cy="3686904"/>
          </a:xfrm>
          <a:prstGeom prst="rect">
            <a:avLst/>
          </a:prstGeom>
          <a:solidFill>
            <a:srgbClr val="0070C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0" name="Rectangle 19"/>
          <p:cNvSpPr/>
          <p:nvPr/>
        </p:nvSpPr>
        <p:spPr bwMode="auto">
          <a:xfrm>
            <a:off x="-1" y="1600200"/>
            <a:ext cx="12984163" cy="3686904"/>
          </a:xfrm>
          <a:prstGeom prst="rect">
            <a:avLst/>
          </a:prstGeom>
          <a:solidFill>
            <a:schemeClr val="tx1"/>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pic>
        <p:nvPicPr>
          <p:cNvPr id="2" name="Picture Placeholder 2"/>
          <p:cNvPicPr>
            <a:picLocks noChangeAspect="1"/>
          </p:cNvPicPr>
          <p:nvPr/>
        </p:nvPicPr>
        <p:blipFill>
          <a:blip r:embed="rId2">
            <a:extLst>
              <a:ext uri="{28A0092B-C50C-407E-A947-70E740481C1C}">
                <a14:useLocalDpi xmlns:a14="http://schemas.microsoft.com/office/drawing/2010/main" val="0"/>
              </a:ext>
            </a:extLst>
          </a:blip>
          <a:srcRect t="739" b="739"/>
          <a:stretch>
            <a:fillRect/>
          </a:stretch>
        </p:blipFill>
        <p:spPr bwMode="auto">
          <a:xfrm>
            <a:off x="12984163" y="1096963"/>
            <a:ext cx="10225087" cy="11522075"/>
          </a:xfrm>
          <a:prstGeom prst="rect">
            <a:avLst/>
          </a:prstGeom>
          <a:solidFill>
            <a:srgbClr val="DAD7DD"/>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pic>
      <p:sp>
        <p:nvSpPr>
          <p:cNvPr id="3" name="Text Box 3">
            <a:extLst>
              <a:ext uri="{FF2B5EF4-FFF2-40B4-BE49-F238E27FC236}">
                <a16:creationId xmlns:a16="http://schemas.microsoft.com/office/drawing/2014/main" id="{C30C2FCA-6308-7244-94B9-A000AB223382}"/>
              </a:ext>
            </a:extLst>
          </p:cNvPr>
          <p:cNvSpPr txBox="1">
            <a:spLocks/>
          </p:cNvSpPr>
          <p:nvPr/>
        </p:nvSpPr>
        <p:spPr bwMode="auto">
          <a:xfrm>
            <a:off x="1086864" y="2034332"/>
            <a:ext cx="9358313" cy="366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10000" b="1" i="0" u="none" strike="noStrike" kern="0" cap="none" spc="0" normalizeH="0" baseline="0" noProof="0" dirty="0">
                <a:ln>
                  <a:noFill/>
                </a:ln>
                <a:solidFill>
                  <a:srgbClr val="00B0F0"/>
                </a:solidFill>
                <a:effectLst/>
                <a:uLnTx/>
                <a:uFillTx/>
                <a:latin typeface="Montserrat" pitchFamily="2" charset="0"/>
                <a:ea typeface="Montserrat Semi" charset="0"/>
                <a:cs typeface="Montserrat Semi" charset="0"/>
                <a:sym typeface="Poppins Medium" charset="0"/>
              </a:rPr>
              <a:t>CONTACT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10000" b="1" i="0" u="none" strike="noStrike" kern="0" cap="none" spc="0" normalizeH="0" baseline="0" noProof="0" dirty="0">
                <a:ln>
                  <a:noFill/>
                </a:ln>
                <a:solidFill>
                  <a:schemeClr val="bg1"/>
                </a:solidFill>
                <a:effectLst/>
                <a:uLnTx/>
                <a:uFillTx/>
                <a:latin typeface="Montserrat" pitchFamily="2" charset="0"/>
                <a:ea typeface="Montserrat Semi" charset="0"/>
                <a:cs typeface="Montserrat Semi" charset="0"/>
                <a:sym typeface="Poppins Medium" charset="0"/>
              </a:rPr>
              <a:t>US</a:t>
            </a:r>
            <a:endParaRPr kumimoji="0" lang="x-none" altLang="x-none" sz="10000" b="1" i="0" u="none" strike="noStrike" kern="0" cap="none" spc="0" normalizeH="0" baseline="0" noProof="0" dirty="0">
              <a:ln>
                <a:noFill/>
              </a:ln>
              <a:solidFill>
                <a:schemeClr val="bg1"/>
              </a:solidFill>
              <a:effectLst/>
              <a:uLnTx/>
              <a:uFillTx/>
              <a:latin typeface="Montserrat" pitchFamily="2" charset="0"/>
              <a:ea typeface="Montserrat Semi" charset="0"/>
              <a:cs typeface="Montserrat Semi" charset="0"/>
              <a:sym typeface="Poppins Medium" charset="0"/>
            </a:endParaRPr>
          </a:p>
        </p:txBody>
      </p:sp>
      <p:grpSp>
        <p:nvGrpSpPr>
          <p:cNvPr id="4" name="Группа 1">
            <a:extLst>
              <a:ext uri="{FF2B5EF4-FFF2-40B4-BE49-F238E27FC236}">
                <a16:creationId xmlns:a16="http://schemas.microsoft.com/office/drawing/2014/main" id="{F48EA10B-767C-594D-B378-E8C814B8CF91}"/>
              </a:ext>
            </a:extLst>
          </p:cNvPr>
          <p:cNvGrpSpPr/>
          <p:nvPr/>
        </p:nvGrpSpPr>
        <p:grpSpPr>
          <a:xfrm>
            <a:off x="6983286" y="6281936"/>
            <a:ext cx="4844752" cy="4941900"/>
            <a:chOff x="2776511" y="5984575"/>
            <a:chExt cx="7525071" cy="4941900"/>
          </a:xfrm>
        </p:grpSpPr>
        <p:sp>
          <p:nvSpPr>
            <p:cNvPr id="5" name="Text Box 3">
              <a:extLst>
                <a:ext uri="{FF2B5EF4-FFF2-40B4-BE49-F238E27FC236}">
                  <a16:creationId xmlns:a16="http://schemas.microsoft.com/office/drawing/2014/main" id="{E92707D1-A92D-5A43-B48A-C15E429B7438}"/>
                </a:ext>
              </a:extLst>
            </p:cNvPr>
            <p:cNvSpPr txBox="1">
              <a:spLocks/>
            </p:cNvSpPr>
            <p:nvPr/>
          </p:nvSpPr>
          <p:spPr bwMode="auto">
            <a:xfrm>
              <a:off x="2807912" y="7133442"/>
              <a:ext cx="7493670" cy="3793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3200" b="0" i="0" u="none" strike="noStrike" kern="0" cap="none" spc="0" normalizeH="0" baseline="0" noProof="0" dirty="0">
                  <a:ln>
                    <a:noFill/>
                  </a:ln>
                  <a:solidFill>
                    <a:srgbClr val="292729"/>
                  </a:solidFill>
                  <a:effectLst/>
                  <a:uLnTx/>
                  <a:uFillTx/>
                  <a:latin typeface="Roboto"/>
                  <a:ea typeface="Montserrat Semi" charset="0"/>
                  <a:cs typeface="Montserrat Semi" charset="0"/>
                  <a:sym typeface="Poppins Medium" charset="0"/>
                </a:rPr>
                <a:t>815-A Brazos St, Suite 326 Austin, Texas - 78701 U.S.A.</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3200" b="0" i="0" u="none" strike="noStrike" kern="0" cap="none" spc="-150" normalizeH="0" baseline="0" noProof="0" dirty="0">
                  <a:ln>
                    <a:noFill/>
                  </a:ln>
                  <a:solidFill>
                    <a:srgbClr val="292729"/>
                  </a:solidFill>
                  <a:effectLst/>
                  <a:uLnTx/>
                  <a:uFillTx/>
                  <a:latin typeface="Roboto"/>
                  <a:ea typeface="Montserrat Semi" charset="0"/>
                  <a:cs typeface="Montserrat Semi" charset="0"/>
                  <a:sym typeface="Poppins Medium" charset="0"/>
                </a:rPr>
                <a:t>+1 (866) 554 5090</a:t>
              </a:r>
            </a:p>
          </p:txBody>
        </p:sp>
        <p:sp>
          <p:nvSpPr>
            <p:cNvPr id="6" name="Text Box 2">
              <a:extLst>
                <a:ext uri="{FF2B5EF4-FFF2-40B4-BE49-F238E27FC236}">
                  <a16:creationId xmlns:a16="http://schemas.microsoft.com/office/drawing/2014/main" id="{1834914D-15E2-B24B-B65D-97B36FE8587B}"/>
                </a:ext>
              </a:extLst>
            </p:cNvPr>
            <p:cNvSpPr txBox="1">
              <a:spLocks/>
            </p:cNvSpPr>
            <p:nvPr/>
          </p:nvSpPr>
          <p:spPr bwMode="auto">
            <a:xfrm>
              <a:off x="2776511" y="5984575"/>
              <a:ext cx="7387061" cy="754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4400" b="1" i="0" u="none" strike="noStrike" kern="0" cap="none" spc="300" normalizeH="0" baseline="0" noProof="0" dirty="0" err="1">
                  <a:ln>
                    <a:noFill/>
                  </a:ln>
                  <a:solidFill>
                    <a:srgbClr val="00B0F0"/>
                  </a:solidFill>
                  <a:effectLst/>
                  <a:uLnTx/>
                  <a:uFillTx/>
                  <a:latin typeface="Montserrat" pitchFamily="2" charset="0"/>
                  <a:ea typeface="Montserrat" charset="0"/>
                  <a:cs typeface="Montserrat" charset="0"/>
                  <a:sym typeface="Poppins SemiBold" charset="0"/>
                </a:rPr>
                <a:t>Wifi</a:t>
              </a:r>
              <a:r>
                <a:rPr kumimoji="0" lang="en-US" altLang="x-none" sz="4400" b="1" i="0" u="none" strike="noStrike" kern="0" cap="none" spc="300" normalizeH="0" baseline="0" noProof="0" dirty="0">
                  <a:ln>
                    <a:noFill/>
                  </a:ln>
                  <a:solidFill>
                    <a:srgbClr val="00B0F0"/>
                  </a:solidFill>
                  <a:effectLst/>
                  <a:uLnTx/>
                  <a:uFillTx/>
                  <a:latin typeface="Montserrat" pitchFamily="2" charset="0"/>
                  <a:ea typeface="Montserrat" charset="0"/>
                  <a:cs typeface="Montserrat" charset="0"/>
                  <a:sym typeface="Poppins SemiBold" charset="0"/>
                </a:rPr>
                <a:t>-soft LLC</a:t>
              </a:r>
            </a:p>
          </p:txBody>
        </p:sp>
      </p:grpSp>
      <p:sp>
        <p:nvSpPr>
          <p:cNvPr id="8"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24</a:t>
            </a:fld>
            <a:endParaRPr lang="x-none" altLang="x-none" dirty="0">
              <a:solidFill>
                <a:srgbClr val="9B9A9C"/>
              </a:solidFill>
              <a:latin typeface="Montserrat" charset="0"/>
              <a:ea typeface="Montserrat" charset="0"/>
              <a:cs typeface="Montserrat" charset="0"/>
            </a:endParaRPr>
          </a:p>
        </p:txBody>
      </p:sp>
      <p:pic>
        <p:nvPicPr>
          <p:cNvPr id="9" name="Picture 6" descr="C:\Users\Ujwal\Downloads\twitte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406" y="10326384"/>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Ujwal\Downloads\youtube.png">
            <a:hlinkClick r:id="rId5"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3646" y="10392544"/>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Ujwal\Downloads\linkedin.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3526" y="10326384"/>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Ujwal\Downloads\facebook.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286" y="10326384"/>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983286" y="9327319"/>
            <a:ext cx="3970959" cy="748923"/>
          </a:xfrm>
          <a:prstGeom prst="rect">
            <a:avLst/>
          </a:prstGeom>
        </p:spPr>
        <p:txBody>
          <a:bodyPr wrap="none">
            <a:spAutoFit/>
          </a:bodyPr>
          <a:lstStyle/>
          <a:p>
            <a:pPr lvl="0" eaLnBrk="1">
              <a:lnSpc>
                <a:spcPct val="150000"/>
              </a:lnSpc>
              <a:defRPr/>
            </a:pPr>
            <a:r>
              <a:rPr lang="en-US" altLang="x-none" sz="3200" dirty="0">
                <a:solidFill>
                  <a:srgbClr val="292729"/>
                </a:solidFill>
                <a:latin typeface="+mj-lt"/>
                <a:ea typeface="Montserrat Semi" charset="0"/>
                <a:cs typeface="Montserrat Semi" charset="0"/>
                <a:sym typeface="Poppins Medium" charset="0"/>
                <a:hlinkClick r:id="rId11"/>
              </a:rPr>
              <a:t>sales@wifi-soft.com</a:t>
            </a:r>
            <a:endParaRPr lang="en-US" altLang="x-none" sz="3200" dirty="0">
              <a:solidFill>
                <a:srgbClr val="292729"/>
              </a:solidFill>
              <a:latin typeface="+mj-lt"/>
              <a:ea typeface="Montserrat Semi" charset="0"/>
              <a:cs typeface="Montserrat Semi" charset="0"/>
              <a:sym typeface="Poppins Medium" charset="0"/>
            </a:endParaRPr>
          </a:p>
        </p:txBody>
      </p:sp>
      <p:grpSp>
        <p:nvGrpSpPr>
          <p:cNvPr id="14" name="Группа 1">
            <a:extLst>
              <a:ext uri="{FF2B5EF4-FFF2-40B4-BE49-F238E27FC236}">
                <a16:creationId xmlns:a16="http://schemas.microsoft.com/office/drawing/2014/main" id="{F48EA10B-767C-594D-B378-E8C814B8CF91}"/>
              </a:ext>
            </a:extLst>
          </p:cNvPr>
          <p:cNvGrpSpPr/>
          <p:nvPr/>
        </p:nvGrpSpPr>
        <p:grpSpPr>
          <a:xfrm>
            <a:off x="1068387" y="6261899"/>
            <a:ext cx="4618755" cy="4556541"/>
            <a:chOff x="2830581" y="6059702"/>
            <a:chExt cx="8699296" cy="4556541"/>
          </a:xfrm>
        </p:grpSpPr>
        <p:sp>
          <p:nvSpPr>
            <p:cNvPr id="15" name="Text Box 3">
              <a:extLst>
                <a:ext uri="{FF2B5EF4-FFF2-40B4-BE49-F238E27FC236}">
                  <a16:creationId xmlns:a16="http://schemas.microsoft.com/office/drawing/2014/main" id="{E92707D1-A92D-5A43-B48A-C15E429B7438}"/>
                </a:ext>
              </a:extLst>
            </p:cNvPr>
            <p:cNvSpPr txBox="1">
              <a:spLocks/>
            </p:cNvSpPr>
            <p:nvPr/>
          </p:nvSpPr>
          <p:spPr bwMode="auto">
            <a:xfrm>
              <a:off x="2845763" y="8311987"/>
              <a:ext cx="8684114"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3200" b="0" i="0" u="none" strike="noStrike" kern="0" cap="none" spc="0" normalizeH="0" baseline="0" noProof="0" dirty="0">
                  <a:ln>
                    <a:noFill/>
                  </a:ln>
                  <a:solidFill>
                    <a:srgbClr val="292729"/>
                  </a:solidFill>
                  <a:effectLst/>
                  <a:uLnTx/>
                  <a:uFillTx/>
                  <a:latin typeface="Roboto"/>
                  <a:ea typeface="Montserrat Semi" charset="0"/>
                  <a:cs typeface="Montserrat Semi" charset="0"/>
                  <a:sym typeface="Poppins Medium" charset="0"/>
                </a:rPr>
                <a:t>C-410, </a:t>
              </a:r>
              <a:r>
                <a:rPr kumimoji="0" lang="en-US" altLang="x-none" sz="3200" b="0" i="0" u="none" strike="noStrike" kern="0" cap="none" spc="0" normalizeH="0" baseline="0" noProof="0" dirty="0" err="1">
                  <a:ln>
                    <a:noFill/>
                  </a:ln>
                  <a:solidFill>
                    <a:srgbClr val="292729"/>
                  </a:solidFill>
                  <a:effectLst/>
                  <a:uLnTx/>
                  <a:uFillTx/>
                  <a:latin typeface="Roboto"/>
                  <a:ea typeface="Montserrat Semi" charset="0"/>
                  <a:cs typeface="Montserrat Semi" charset="0"/>
                  <a:sym typeface="Poppins Medium" charset="0"/>
                </a:rPr>
                <a:t>Teerth</a:t>
              </a:r>
              <a:r>
                <a:rPr kumimoji="0" lang="en-US" altLang="x-none" sz="3200" b="0" i="0" u="none" strike="noStrike" kern="0" cap="none" spc="0" normalizeH="0" baseline="0" noProof="0" dirty="0">
                  <a:ln>
                    <a:noFill/>
                  </a:ln>
                  <a:solidFill>
                    <a:srgbClr val="292729"/>
                  </a:solidFill>
                  <a:effectLst/>
                  <a:uLnTx/>
                  <a:uFillTx/>
                  <a:latin typeface="Roboto"/>
                  <a:ea typeface="Montserrat Semi" charset="0"/>
                  <a:cs typeface="Montserrat Semi" charset="0"/>
                  <a:sym typeface="Poppins Medium" charset="0"/>
                </a:rPr>
                <a:t> </a:t>
              </a:r>
              <a:r>
                <a:rPr kumimoji="0" lang="en-US" altLang="x-none" sz="3200" b="0" i="0" u="none" strike="noStrike" kern="0" cap="none" spc="0" normalizeH="0" baseline="0" noProof="0" dirty="0" err="1">
                  <a:ln>
                    <a:noFill/>
                  </a:ln>
                  <a:solidFill>
                    <a:srgbClr val="292729"/>
                  </a:solidFill>
                  <a:effectLst/>
                  <a:uLnTx/>
                  <a:uFillTx/>
                  <a:latin typeface="Roboto"/>
                  <a:ea typeface="Montserrat Semi" charset="0"/>
                  <a:cs typeface="Montserrat Semi" charset="0"/>
                  <a:sym typeface="Poppins Medium" charset="0"/>
                </a:rPr>
                <a:t>Technospace</a:t>
              </a:r>
              <a:r>
                <a:rPr kumimoji="0" lang="en-US" altLang="x-none" sz="3200" b="0" i="0" u="none" strike="noStrike" kern="0" cap="none" spc="0" normalizeH="0" baseline="0" noProof="0" dirty="0">
                  <a:ln>
                    <a:noFill/>
                  </a:ln>
                  <a:solidFill>
                    <a:srgbClr val="292729"/>
                  </a:solidFill>
                  <a:effectLst/>
                  <a:uLnTx/>
                  <a:uFillTx/>
                  <a:latin typeface="Roboto"/>
                  <a:ea typeface="Montserrat Semi" charset="0"/>
                  <a:cs typeface="Montserrat Semi" charset="0"/>
                  <a:sym typeface="Poppins Medium" charset="0"/>
                </a:rPr>
                <a:t> IT Park, </a:t>
              </a:r>
              <a:r>
                <a:rPr kumimoji="0" lang="en-US" altLang="x-none" sz="3200" b="0" i="0" u="none" strike="noStrike" kern="0" cap="none" spc="0" normalizeH="0" baseline="0" noProof="0" dirty="0" err="1">
                  <a:ln>
                    <a:noFill/>
                  </a:ln>
                  <a:solidFill>
                    <a:srgbClr val="292729"/>
                  </a:solidFill>
                  <a:effectLst/>
                  <a:uLnTx/>
                  <a:uFillTx/>
                  <a:latin typeface="Roboto"/>
                  <a:ea typeface="Montserrat Semi" charset="0"/>
                  <a:cs typeface="Montserrat Semi" charset="0"/>
                  <a:sym typeface="Poppins Medium" charset="0"/>
                </a:rPr>
                <a:t>Baner</a:t>
              </a:r>
              <a:r>
                <a:rPr kumimoji="0" lang="en-US" altLang="x-none" sz="3200" b="0" i="0" u="none" strike="noStrike" kern="0" cap="none" spc="0" normalizeH="0" baseline="0" noProof="0" dirty="0">
                  <a:ln>
                    <a:noFill/>
                  </a:ln>
                  <a:solidFill>
                    <a:srgbClr val="292729"/>
                  </a:solidFill>
                  <a:effectLst/>
                  <a:uLnTx/>
                  <a:uFillTx/>
                  <a:latin typeface="Roboto"/>
                  <a:ea typeface="Montserrat Semi" charset="0"/>
                  <a:cs typeface="Montserrat Semi" charset="0"/>
                  <a:sym typeface="Poppins Medium" charset="0"/>
                </a:rPr>
                <a:t>, Pune - 411045, India</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3200" b="0" i="0" u="none" strike="noStrike" kern="0" cap="none" spc="-150" normalizeH="0" baseline="0" noProof="0" dirty="0">
                  <a:ln>
                    <a:noFill/>
                  </a:ln>
                  <a:solidFill>
                    <a:srgbClr val="292729"/>
                  </a:solidFill>
                  <a:effectLst/>
                  <a:uLnTx/>
                  <a:uFillTx/>
                  <a:latin typeface="Roboto"/>
                  <a:ea typeface="Montserrat Semi" charset="0"/>
                  <a:cs typeface="Montserrat Semi" charset="0"/>
                  <a:sym typeface="Poppins Medium" charset="0"/>
                </a:rPr>
                <a:t>+91 (20) 3018 5500</a:t>
              </a:r>
            </a:p>
          </p:txBody>
        </p:sp>
        <p:sp>
          <p:nvSpPr>
            <p:cNvPr id="16" name="Text Box 2">
              <a:extLst>
                <a:ext uri="{FF2B5EF4-FFF2-40B4-BE49-F238E27FC236}">
                  <a16:creationId xmlns:a16="http://schemas.microsoft.com/office/drawing/2014/main" id="{1834914D-15E2-B24B-B65D-97B36FE8587B}"/>
                </a:ext>
              </a:extLst>
            </p:cNvPr>
            <p:cNvSpPr txBox="1">
              <a:spLocks/>
            </p:cNvSpPr>
            <p:nvPr/>
          </p:nvSpPr>
          <p:spPr bwMode="auto">
            <a:xfrm>
              <a:off x="2830581" y="6059702"/>
              <a:ext cx="8625391" cy="2108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4400" b="1" i="0" u="none" strike="noStrike" kern="0" cap="none" spc="300" normalizeH="0" baseline="0" noProof="0" dirty="0" err="1">
                  <a:ln>
                    <a:noFill/>
                  </a:ln>
                  <a:solidFill>
                    <a:srgbClr val="00B0F0"/>
                  </a:solidFill>
                  <a:effectLst/>
                  <a:uLnTx/>
                  <a:uFillTx/>
                  <a:latin typeface="Montserrat" pitchFamily="2" charset="0"/>
                  <a:ea typeface="Montserrat" charset="0"/>
                  <a:cs typeface="Montserrat" charset="0"/>
                  <a:sym typeface="Poppins SemiBold" charset="0"/>
                </a:rPr>
                <a:t>Wifi</a:t>
              </a:r>
              <a:r>
                <a:rPr kumimoji="0" lang="en-US" altLang="x-none" sz="4400" b="1" i="0" u="none" strike="noStrike" kern="0" cap="none" spc="300" normalizeH="0" baseline="0" noProof="0" dirty="0">
                  <a:ln>
                    <a:noFill/>
                  </a:ln>
                  <a:solidFill>
                    <a:srgbClr val="00B0F0"/>
                  </a:solidFill>
                  <a:effectLst/>
                  <a:uLnTx/>
                  <a:uFillTx/>
                  <a:latin typeface="Montserrat" pitchFamily="2" charset="0"/>
                  <a:ea typeface="Montserrat" charset="0"/>
                  <a:cs typeface="Montserrat" charset="0"/>
                  <a:sym typeface="Poppins SemiBold" charset="0"/>
                </a:rPr>
                <a:t>-soft Solutions Pvt. Ltd.</a:t>
              </a:r>
            </a:p>
          </p:txBody>
        </p:sp>
      </p:grpSp>
      <p:sp>
        <p:nvSpPr>
          <p:cNvPr id="17" name="Rectangle 16"/>
          <p:cNvSpPr/>
          <p:nvPr/>
        </p:nvSpPr>
        <p:spPr bwMode="auto">
          <a:xfrm>
            <a:off x="6404195" y="5994504"/>
            <a:ext cx="45719" cy="5400000"/>
          </a:xfrm>
          <a:prstGeom prst="rect">
            <a:avLst/>
          </a:prstGeom>
          <a:solidFill>
            <a:srgbClr val="292729"/>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18" name="TextBox 17"/>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19" name="Picture 2" descr="E:\wifi-soft logo\Wifi-soft logo guide\wifi-soft-logo-with-tagline-(PN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2">
            <a:extLst>
              <a:ext uri="{FF2B5EF4-FFF2-40B4-BE49-F238E27FC236}">
                <a16:creationId xmlns:a16="http://schemas.microsoft.com/office/drawing/2014/main" id="{1834914D-15E2-B24B-B65D-97B36FE8587B}"/>
              </a:ext>
            </a:extLst>
          </p:cNvPr>
          <p:cNvSpPr txBox="1">
            <a:spLocks/>
          </p:cNvSpPr>
          <p:nvPr/>
        </p:nvSpPr>
        <p:spPr bwMode="auto">
          <a:xfrm>
            <a:off x="7007635" y="11171366"/>
            <a:ext cx="5215065" cy="446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2400" b="1" i="0" u="none" strike="noStrike" kern="0" cap="none" spc="300" normalizeH="0" baseline="0" noProof="0" dirty="0">
                <a:ln>
                  <a:noFill/>
                </a:ln>
                <a:solidFill>
                  <a:schemeClr val="accent5">
                    <a:lumMod val="75000"/>
                  </a:schemeClr>
                </a:solidFill>
                <a:effectLst/>
                <a:uLnTx/>
                <a:uFillTx/>
                <a:latin typeface="Montserrat" pitchFamily="2" charset="0"/>
                <a:ea typeface="Montserrat" charset="0"/>
                <a:cs typeface="Montserrat" charset="0"/>
                <a:sym typeface="Poppins SemiBold" charset="0"/>
              </a:rPr>
              <a:t>IND</a:t>
            </a:r>
            <a:r>
              <a:rPr kumimoji="0" lang="en-US" altLang="x-none" sz="2400" b="1" i="0" u="none" strike="noStrike" kern="0" cap="none" spc="300" normalizeH="0" noProof="0" dirty="0">
                <a:ln>
                  <a:noFill/>
                </a:ln>
                <a:solidFill>
                  <a:schemeClr val="accent5">
                    <a:lumMod val="75000"/>
                  </a:schemeClr>
                </a:solidFill>
                <a:effectLst/>
                <a:uLnTx/>
                <a:uFillTx/>
                <a:latin typeface="Montserrat" pitchFamily="2" charset="0"/>
                <a:ea typeface="Montserrat" charset="0"/>
                <a:cs typeface="Montserrat" charset="0"/>
                <a:sym typeface="Poppins SemiBold" charset="0"/>
              </a:rPr>
              <a:t> | UAE | USA </a:t>
            </a:r>
            <a:endParaRPr kumimoji="0" lang="en-US" altLang="x-none" sz="2400" b="1" i="0" u="none" strike="noStrike" kern="0" cap="none" spc="300" normalizeH="0" baseline="0" noProof="0" dirty="0">
              <a:ln>
                <a:noFill/>
              </a:ln>
              <a:solidFill>
                <a:schemeClr val="accent5">
                  <a:lumMod val="75000"/>
                </a:schemeClr>
              </a:solidFill>
              <a:effectLst/>
              <a:uLnTx/>
              <a:uFillTx/>
              <a:latin typeface="Montserrat" pitchFamily="2" charset="0"/>
              <a:ea typeface="Montserrat" charset="0"/>
              <a:cs typeface="Montserrat" charset="0"/>
              <a:sym typeface="Poppins SemiBold" charset="0"/>
            </a:endParaRPr>
          </a:p>
        </p:txBody>
      </p:sp>
    </p:spTree>
    <p:extLst>
      <p:ext uri="{BB962C8B-B14F-4D97-AF65-F5344CB8AC3E}">
        <p14:creationId xmlns:p14="http://schemas.microsoft.com/office/powerpoint/2010/main" val="7805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Placeholder 5"/>
          <p:cNvPicPr>
            <a:picLocks noChangeAspect="1"/>
          </p:cNvPicPr>
          <p:nvPr/>
        </p:nvPicPr>
        <p:blipFill>
          <a:blip r:embed="rId2">
            <a:extLst>
              <a:ext uri="{28A0092B-C50C-407E-A947-70E740481C1C}">
                <a14:useLocalDpi xmlns:a14="http://schemas.microsoft.com/office/drawing/2010/main" val="0"/>
              </a:ext>
            </a:extLst>
          </a:blip>
          <a:srcRect t="3655" b="3655"/>
          <a:stretch>
            <a:fillRect/>
          </a:stretch>
        </p:blipFill>
        <p:spPr bwMode="auto">
          <a:xfrm>
            <a:off x="1749151" y="7434064"/>
            <a:ext cx="21028025" cy="5473700"/>
          </a:xfrm>
          <a:prstGeom prst="rect">
            <a:avLst/>
          </a:prstGeom>
          <a:solidFill>
            <a:srgbClr val="DAD7DD"/>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pic>
      <p:sp>
        <p:nvSpPr>
          <p:cNvPr id="52" name="Text Box 3">
            <a:extLst>
              <a:ext uri="{FF2B5EF4-FFF2-40B4-BE49-F238E27FC236}">
                <a16:creationId xmlns:a16="http://schemas.microsoft.com/office/drawing/2014/main" id="{C30C2FCA-6308-7244-94B9-A000AB223382}"/>
              </a:ext>
            </a:extLst>
          </p:cNvPr>
          <p:cNvSpPr txBox="1">
            <a:spLocks/>
          </p:cNvSpPr>
          <p:nvPr/>
        </p:nvSpPr>
        <p:spPr bwMode="auto">
          <a:xfrm>
            <a:off x="2169865" y="2345321"/>
            <a:ext cx="9358313" cy="366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10000" b="1" i="0" u="none" strike="noStrike" kern="0" cap="none" spc="0" normalizeH="0" baseline="0" noProof="0" dirty="0">
                <a:ln>
                  <a:noFill/>
                </a:ln>
                <a:solidFill>
                  <a:srgbClr val="292729"/>
                </a:solidFill>
                <a:effectLst/>
                <a:uLnTx/>
                <a:uFillTx/>
                <a:latin typeface="Roboto" pitchFamily="2" charset="0"/>
                <a:ea typeface="Roboto" pitchFamily="2" charset="0"/>
                <a:cs typeface="Montserrat Semi" charset="0"/>
                <a:sym typeface="Poppins Medium" charset="0"/>
              </a:rPr>
              <a:t>PRODUCT </a:t>
            </a:r>
            <a:r>
              <a:rPr kumimoji="0" lang="en-US" altLang="x-none" sz="10000" b="1" i="0" u="none" strike="noStrike" kern="0" cap="none" spc="0" normalizeH="0" baseline="0" noProof="0" dirty="0">
                <a:ln>
                  <a:noFill/>
                </a:ln>
                <a:solidFill>
                  <a:srgbClr val="00B0F0"/>
                </a:solidFill>
                <a:effectLst/>
                <a:uLnTx/>
                <a:uFillTx/>
                <a:latin typeface="Roboto" pitchFamily="2" charset="0"/>
                <a:ea typeface="Roboto" pitchFamily="2" charset="0"/>
                <a:cs typeface="Montserrat Semi" charset="0"/>
                <a:sym typeface="Poppins Medium" charset="0"/>
              </a:rPr>
              <a:t>PORTFOLIO</a:t>
            </a:r>
          </a:p>
        </p:txBody>
      </p:sp>
      <p:grpSp>
        <p:nvGrpSpPr>
          <p:cNvPr id="53" name="Группа 3">
            <a:extLst>
              <a:ext uri="{FF2B5EF4-FFF2-40B4-BE49-F238E27FC236}">
                <a16:creationId xmlns:a16="http://schemas.microsoft.com/office/drawing/2014/main" id="{B758E2B3-C205-9442-B176-76C1DE2A8842}"/>
              </a:ext>
            </a:extLst>
          </p:cNvPr>
          <p:cNvGrpSpPr/>
          <p:nvPr/>
        </p:nvGrpSpPr>
        <p:grpSpPr>
          <a:xfrm>
            <a:off x="11141646" y="1529408"/>
            <a:ext cx="11899519" cy="2487779"/>
            <a:chOff x="191592" y="6330119"/>
            <a:chExt cx="11899519" cy="2487779"/>
          </a:xfrm>
        </p:grpSpPr>
        <p:grpSp>
          <p:nvGrpSpPr>
            <p:cNvPr id="54" name="Группа 1">
              <a:extLst>
                <a:ext uri="{FF2B5EF4-FFF2-40B4-BE49-F238E27FC236}">
                  <a16:creationId xmlns:a16="http://schemas.microsoft.com/office/drawing/2014/main" id="{A2FDEFB2-7332-0A48-ABDA-646D3BDC3BDB}"/>
                </a:ext>
              </a:extLst>
            </p:cNvPr>
            <p:cNvGrpSpPr/>
            <p:nvPr/>
          </p:nvGrpSpPr>
          <p:grpSpPr>
            <a:xfrm>
              <a:off x="191592" y="6344643"/>
              <a:ext cx="5788024" cy="2042368"/>
              <a:chOff x="191592" y="6344643"/>
              <a:chExt cx="5788024" cy="2042368"/>
            </a:xfrm>
          </p:grpSpPr>
          <p:sp>
            <p:nvSpPr>
              <p:cNvPr id="59" name="Rectangle 16">
                <a:extLst>
                  <a:ext uri="{FF2B5EF4-FFF2-40B4-BE49-F238E27FC236}">
                    <a16:creationId xmlns:a16="http://schemas.microsoft.com/office/drawing/2014/main" id="{63FB312E-2695-C64E-9584-B770B9FC8E56}"/>
                  </a:ext>
                </a:extLst>
              </p:cNvPr>
              <p:cNvSpPr>
                <a:spLocks noChangeArrowheads="1"/>
              </p:cNvSpPr>
              <p:nvPr/>
            </p:nvSpPr>
            <p:spPr bwMode="auto">
              <a:xfrm>
                <a:off x="1313954" y="7002016"/>
                <a:ext cx="44206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ea typeface="Open Sans" pitchFamily="34" charset="0"/>
                    <a:cs typeface="Open Sans" pitchFamily="34" charset="0"/>
                  </a:rPr>
                  <a:t>Carrier Grade OSS/BSS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ea typeface="Open Sans" pitchFamily="34" charset="0"/>
                    <a:cs typeface="Open Sans" pitchFamily="34" charset="0"/>
                  </a:rPr>
                  <a:t>Cloud </a:t>
                </a:r>
                <a:r>
                  <a:rPr kumimoji="0" lang="en-US" altLang="en-US" sz="2800" b="0" i="0" u="none" strike="noStrike" kern="0" cap="none" spc="0" normalizeH="0" baseline="0" noProof="0" dirty="0">
                    <a:ln>
                      <a:noFill/>
                    </a:ln>
                    <a:solidFill>
                      <a:srgbClr val="292829"/>
                    </a:solidFill>
                    <a:effectLst/>
                    <a:uLnTx/>
                    <a:uFillTx/>
                    <a:latin typeface="Roboto"/>
                    <a:ea typeface="Roboto light" pitchFamily="2" charset="0"/>
                    <a:cs typeface="Open Sans" pitchFamily="34" charset="0"/>
                  </a:rPr>
                  <a:t>Managed</a:t>
                </a:r>
                <a:r>
                  <a:rPr kumimoji="0" lang="en-US" altLang="en-US" sz="2800" b="0" i="0" u="none" strike="noStrike" kern="0" cap="none" spc="0" normalizeH="0" baseline="0" noProof="0" dirty="0">
                    <a:ln>
                      <a:noFill/>
                    </a:ln>
                    <a:solidFill>
                      <a:srgbClr val="292829"/>
                    </a:solidFill>
                    <a:effectLst/>
                    <a:uLnTx/>
                    <a:uFillTx/>
                    <a:latin typeface="Roboto"/>
                    <a:ea typeface="Open Sans" pitchFamily="34" charset="0"/>
                    <a:cs typeface="Open Sans" pitchFamily="34" charset="0"/>
                  </a:rPr>
                  <a:t> Hotspots</a:t>
                </a:r>
              </a:p>
            </p:txBody>
          </p:sp>
          <p:sp>
            <p:nvSpPr>
              <p:cNvPr id="60" name="Text Box 3">
                <a:extLst>
                  <a:ext uri="{FF2B5EF4-FFF2-40B4-BE49-F238E27FC236}">
                    <a16:creationId xmlns:a16="http://schemas.microsoft.com/office/drawing/2014/main" id="{E92707D1-A92D-5A43-B48A-C15E429B7438}"/>
                  </a:ext>
                </a:extLst>
              </p:cNvPr>
              <p:cNvSpPr txBox="1">
                <a:spLocks/>
              </p:cNvSpPr>
              <p:nvPr/>
            </p:nvSpPr>
            <p:spPr bwMode="auto">
              <a:xfrm>
                <a:off x="1313954" y="6453535"/>
                <a:ext cx="46656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WIFILAN </a:t>
                </a:r>
                <a:endParaRPr kumimoji="0" lang="x-none"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endParaRPr>
              </a:p>
            </p:txBody>
          </p:sp>
          <p:sp>
            <p:nvSpPr>
              <p:cNvPr id="61" name="Text Box 2">
                <a:extLst>
                  <a:ext uri="{FF2B5EF4-FFF2-40B4-BE49-F238E27FC236}">
                    <a16:creationId xmlns:a16="http://schemas.microsoft.com/office/drawing/2014/main" id="{1834914D-15E2-B24B-B65D-97B36FE8587B}"/>
                  </a:ext>
                </a:extLst>
              </p:cNvPr>
              <p:cNvSpPr txBox="1">
                <a:spLocks/>
              </p:cNvSpPr>
              <p:nvPr/>
            </p:nvSpPr>
            <p:spPr bwMode="auto">
              <a:xfrm>
                <a:off x="191592" y="6344643"/>
                <a:ext cx="11223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4000" b="1" i="0" u="none" strike="noStrike" kern="0" cap="none" spc="300" normalizeH="0" baseline="0" noProof="0" dirty="0">
                    <a:ln>
                      <a:noFill/>
                    </a:ln>
                    <a:solidFill>
                      <a:srgbClr val="76D5FF"/>
                    </a:solidFill>
                    <a:effectLst/>
                    <a:uLnTx/>
                    <a:uFillTx/>
                    <a:latin typeface="Montserrat" pitchFamily="2" charset="0"/>
                    <a:ea typeface="Montserrat" charset="0"/>
                    <a:cs typeface="Montserrat" charset="0"/>
                    <a:sym typeface="Poppins SemiBold" charset="0"/>
                  </a:rPr>
                  <a:t>.01</a:t>
                </a:r>
                <a:endParaRPr kumimoji="0" lang="x-none" altLang="x-none" sz="4000" b="1" i="0" u="none" strike="noStrike" kern="0" cap="none" spc="300" normalizeH="0" baseline="0" noProof="0" dirty="0">
                  <a:ln>
                    <a:noFill/>
                  </a:ln>
                  <a:solidFill>
                    <a:srgbClr val="76D5FF"/>
                  </a:solidFill>
                  <a:effectLst/>
                  <a:uLnTx/>
                  <a:uFillTx/>
                  <a:latin typeface="Montserrat" pitchFamily="2" charset="0"/>
                  <a:ea typeface="Montserrat" charset="0"/>
                  <a:cs typeface="Montserrat" charset="0"/>
                  <a:sym typeface="Poppins SemiBold" charset="0"/>
                </a:endParaRPr>
              </a:p>
            </p:txBody>
          </p:sp>
        </p:grpSp>
        <p:grpSp>
          <p:nvGrpSpPr>
            <p:cNvPr id="55" name="Группа 24">
              <a:extLst>
                <a:ext uri="{FF2B5EF4-FFF2-40B4-BE49-F238E27FC236}">
                  <a16:creationId xmlns:a16="http://schemas.microsoft.com/office/drawing/2014/main" id="{FE1EFBF2-747C-5A41-91E6-C910D5865C8F}"/>
                </a:ext>
              </a:extLst>
            </p:cNvPr>
            <p:cNvGrpSpPr/>
            <p:nvPr/>
          </p:nvGrpSpPr>
          <p:grpSpPr>
            <a:xfrm>
              <a:off x="6312272" y="6330119"/>
              <a:ext cx="5778839" cy="2487779"/>
              <a:chOff x="1064873" y="6330119"/>
              <a:chExt cx="5778839" cy="2487779"/>
            </a:xfrm>
          </p:grpSpPr>
          <p:sp>
            <p:nvSpPr>
              <p:cNvPr id="56" name="Rectangle 16">
                <a:extLst>
                  <a:ext uri="{FF2B5EF4-FFF2-40B4-BE49-F238E27FC236}">
                    <a16:creationId xmlns:a16="http://schemas.microsoft.com/office/drawing/2014/main" id="{DBEDA7D2-93F7-C341-820A-408B01523A4C}"/>
                  </a:ext>
                </a:extLst>
              </p:cNvPr>
              <p:cNvSpPr>
                <a:spLocks noChangeArrowheads="1"/>
              </p:cNvSpPr>
              <p:nvPr/>
            </p:nvSpPr>
            <p:spPr bwMode="auto">
              <a:xfrm>
                <a:off x="2178050" y="7002016"/>
                <a:ext cx="442060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76D5FF">
                        <a:lumMod val="75000"/>
                      </a:srgbClr>
                    </a:solidFill>
                    <a:effectLst/>
                    <a:uLnTx/>
                    <a:uFillTx/>
                    <a:latin typeface="Roboto"/>
                    <a:cs typeface="Open Sans" panose="020B0606030504020204" pitchFamily="34" charset="0"/>
                  </a:rPr>
                  <a:t>Version 3.0 – NEW!!</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cs typeface="Open Sans" panose="020B0606030504020204" pitchFamily="34" charset="0"/>
                  </a:rPr>
                  <a:t>Campus Series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cs typeface="Open Sans" panose="020B0606030504020204" pitchFamily="34" charset="0"/>
                  </a:rPr>
                  <a:t>Enterprise Series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cs typeface="Open Sans" panose="020B0606030504020204" pitchFamily="34" charset="0"/>
                  </a:rPr>
                  <a:t>SMB Series</a:t>
                </a:r>
              </a:p>
            </p:txBody>
          </p:sp>
          <p:sp>
            <p:nvSpPr>
              <p:cNvPr id="57" name="Text Box 3">
                <a:extLst>
                  <a:ext uri="{FF2B5EF4-FFF2-40B4-BE49-F238E27FC236}">
                    <a16:creationId xmlns:a16="http://schemas.microsoft.com/office/drawing/2014/main" id="{CCE1A568-196C-E04D-8662-8C5270FBEAC1}"/>
                  </a:ext>
                </a:extLst>
              </p:cNvPr>
              <p:cNvSpPr txBox="1">
                <a:spLocks/>
              </p:cNvSpPr>
              <p:nvPr/>
            </p:nvSpPr>
            <p:spPr bwMode="auto">
              <a:xfrm>
                <a:off x="2178050" y="6453535"/>
                <a:ext cx="46656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UNIBOX</a:t>
                </a:r>
                <a:endParaRPr kumimoji="0" lang="x-none"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endParaRPr>
              </a:p>
            </p:txBody>
          </p:sp>
          <p:sp>
            <p:nvSpPr>
              <p:cNvPr id="58" name="Text Box 2">
                <a:extLst>
                  <a:ext uri="{FF2B5EF4-FFF2-40B4-BE49-F238E27FC236}">
                    <a16:creationId xmlns:a16="http://schemas.microsoft.com/office/drawing/2014/main" id="{2D3F3461-ED64-2644-B1B1-5B440A9A9D00}"/>
                  </a:ext>
                </a:extLst>
              </p:cNvPr>
              <p:cNvSpPr txBox="1">
                <a:spLocks/>
              </p:cNvSpPr>
              <p:nvPr/>
            </p:nvSpPr>
            <p:spPr bwMode="auto">
              <a:xfrm>
                <a:off x="1064873" y="6330119"/>
                <a:ext cx="11223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4000" b="1" i="0" u="none" strike="noStrike" kern="0" cap="none" spc="300" normalizeH="0" baseline="0" noProof="0" dirty="0">
                    <a:ln>
                      <a:noFill/>
                    </a:ln>
                    <a:solidFill>
                      <a:srgbClr val="76D5FF"/>
                    </a:solidFill>
                    <a:effectLst/>
                    <a:uLnTx/>
                    <a:uFillTx/>
                    <a:latin typeface="Montserrat" pitchFamily="2" charset="0"/>
                    <a:ea typeface="Montserrat" charset="0"/>
                    <a:cs typeface="Montserrat" charset="0"/>
                    <a:sym typeface="Poppins SemiBold" charset="0"/>
                  </a:rPr>
                  <a:t>.02</a:t>
                </a:r>
                <a:endParaRPr kumimoji="0" lang="x-none" altLang="x-none" sz="4000" b="1" i="0" u="none" strike="noStrike" kern="0" cap="none" spc="300" normalizeH="0" baseline="0" noProof="0" dirty="0">
                  <a:ln>
                    <a:noFill/>
                  </a:ln>
                  <a:solidFill>
                    <a:srgbClr val="76D5FF"/>
                  </a:solidFill>
                  <a:effectLst/>
                  <a:uLnTx/>
                  <a:uFillTx/>
                  <a:latin typeface="Montserrat" pitchFamily="2" charset="0"/>
                  <a:ea typeface="Montserrat" charset="0"/>
                  <a:cs typeface="Montserrat" charset="0"/>
                  <a:sym typeface="Poppins SemiBold" charset="0"/>
                </a:endParaRPr>
              </a:p>
            </p:txBody>
          </p:sp>
        </p:grpSp>
      </p:grpSp>
      <p:grpSp>
        <p:nvGrpSpPr>
          <p:cNvPr id="62" name="Группа 2">
            <a:extLst>
              <a:ext uri="{FF2B5EF4-FFF2-40B4-BE49-F238E27FC236}">
                <a16:creationId xmlns:a16="http://schemas.microsoft.com/office/drawing/2014/main" id="{3F598849-2CFC-7F46-B7B3-46FA56BE6765}"/>
              </a:ext>
            </a:extLst>
          </p:cNvPr>
          <p:cNvGrpSpPr/>
          <p:nvPr/>
        </p:nvGrpSpPr>
        <p:grpSpPr>
          <a:xfrm>
            <a:off x="11145788" y="4265712"/>
            <a:ext cx="12075547" cy="2123184"/>
            <a:chOff x="166862" y="5914436"/>
            <a:chExt cx="12075547" cy="2123184"/>
          </a:xfrm>
        </p:grpSpPr>
        <p:grpSp>
          <p:nvGrpSpPr>
            <p:cNvPr id="63" name="Группа 28">
              <a:extLst>
                <a:ext uri="{FF2B5EF4-FFF2-40B4-BE49-F238E27FC236}">
                  <a16:creationId xmlns:a16="http://schemas.microsoft.com/office/drawing/2014/main" id="{DDA3D40F-9738-A042-BCE4-E69162F42781}"/>
                </a:ext>
              </a:extLst>
            </p:cNvPr>
            <p:cNvGrpSpPr/>
            <p:nvPr/>
          </p:nvGrpSpPr>
          <p:grpSpPr>
            <a:xfrm>
              <a:off x="166862" y="5936739"/>
              <a:ext cx="5788024" cy="2056892"/>
              <a:chOff x="195734" y="5920374"/>
              <a:chExt cx="5788024" cy="2056892"/>
            </a:xfrm>
          </p:grpSpPr>
          <p:sp>
            <p:nvSpPr>
              <p:cNvPr id="68" name="Rectangle 16">
                <a:extLst>
                  <a:ext uri="{FF2B5EF4-FFF2-40B4-BE49-F238E27FC236}">
                    <a16:creationId xmlns:a16="http://schemas.microsoft.com/office/drawing/2014/main" id="{F30972CA-D782-F84A-829D-3D6EDFD6C8F8}"/>
                  </a:ext>
                </a:extLst>
              </p:cNvPr>
              <p:cNvSpPr>
                <a:spLocks noChangeArrowheads="1"/>
              </p:cNvSpPr>
              <p:nvPr/>
            </p:nvSpPr>
            <p:spPr bwMode="auto">
              <a:xfrm>
                <a:off x="1318096" y="6592271"/>
                <a:ext cx="44206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cs typeface="Open Sans" panose="020B0606030504020204" pitchFamily="34" charset="0"/>
                  </a:rPr>
                  <a:t>Indoor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cs typeface="Open Sans" panose="020B0606030504020204" pitchFamily="34" charset="0"/>
                  </a:rPr>
                  <a:t>Outdoor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err="1">
                    <a:ln>
                      <a:noFill/>
                    </a:ln>
                    <a:solidFill>
                      <a:srgbClr val="292829"/>
                    </a:solidFill>
                    <a:effectLst/>
                    <a:uLnTx/>
                    <a:uFillTx/>
                    <a:latin typeface="Roboto"/>
                    <a:cs typeface="Open Sans" panose="020B0606030504020204" pitchFamily="34" charset="0"/>
                  </a:rPr>
                  <a:t>MobiMax</a:t>
                </a:r>
                <a:endParaRPr kumimoji="0" lang="en-US" altLang="en-US" sz="2800" b="0" i="0" u="none" strike="noStrike" kern="0" cap="none" spc="0" normalizeH="0" baseline="0" noProof="0" dirty="0">
                  <a:ln>
                    <a:noFill/>
                  </a:ln>
                  <a:solidFill>
                    <a:srgbClr val="292829"/>
                  </a:solidFill>
                  <a:effectLst/>
                  <a:uLnTx/>
                  <a:uFillTx/>
                  <a:latin typeface="Roboto"/>
                  <a:cs typeface="Open Sans" panose="020B0606030504020204" pitchFamily="34" charset="0"/>
                </a:endParaRPr>
              </a:p>
            </p:txBody>
          </p:sp>
          <p:sp>
            <p:nvSpPr>
              <p:cNvPr id="69" name="Text Box 3">
                <a:extLst>
                  <a:ext uri="{FF2B5EF4-FFF2-40B4-BE49-F238E27FC236}">
                    <a16:creationId xmlns:a16="http://schemas.microsoft.com/office/drawing/2014/main" id="{0D6400AB-A78A-AD4E-8297-C9E853F1EA68}"/>
                  </a:ext>
                </a:extLst>
              </p:cNvPr>
              <p:cNvSpPr txBox="1">
                <a:spLocks/>
              </p:cNvSpPr>
              <p:nvPr/>
            </p:nvSpPr>
            <p:spPr bwMode="auto">
              <a:xfrm>
                <a:off x="1318096" y="6043790"/>
                <a:ext cx="46656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UNIMAX</a:t>
                </a:r>
                <a:endParaRPr kumimoji="0" lang="x-none"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endParaRPr>
              </a:p>
            </p:txBody>
          </p:sp>
          <p:sp>
            <p:nvSpPr>
              <p:cNvPr id="70" name="Text Box 2">
                <a:extLst>
                  <a:ext uri="{FF2B5EF4-FFF2-40B4-BE49-F238E27FC236}">
                    <a16:creationId xmlns:a16="http://schemas.microsoft.com/office/drawing/2014/main" id="{0BB94F5A-3CB1-3C48-9CBF-C26FA2C75A3F}"/>
                  </a:ext>
                </a:extLst>
              </p:cNvPr>
              <p:cNvSpPr txBox="1">
                <a:spLocks/>
              </p:cNvSpPr>
              <p:nvPr/>
            </p:nvSpPr>
            <p:spPr bwMode="auto">
              <a:xfrm>
                <a:off x="195734" y="5920374"/>
                <a:ext cx="11223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4000" b="1" i="0" u="none" strike="noStrike" kern="0" cap="none" spc="300" normalizeH="0" baseline="0" noProof="0" dirty="0">
                    <a:ln>
                      <a:noFill/>
                    </a:ln>
                    <a:solidFill>
                      <a:srgbClr val="76D5FF"/>
                    </a:solidFill>
                    <a:effectLst/>
                    <a:uLnTx/>
                    <a:uFillTx/>
                    <a:latin typeface="Montserrat" pitchFamily="2" charset="0"/>
                    <a:ea typeface="Montserrat" charset="0"/>
                    <a:cs typeface="Montserrat" charset="0"/>
                    <a:sym typeface="Poppins SemiBold" charset="0"/>
                  </a:rPr>
                  <a:t>.03</a:t>
                </a:r>
                <a:endParaRPr kumimoji="0" lang="x-none" altLang="x-none" sz="4000" b="1" i="0" u="none" strike="noStrike" kern="0" cap="none" spc="300" normalizeH="0" baseline="0" noProof="0" dirty="0">
                  <a:ln>
                    <a:noFill/>
                  </a:ln>
                  <a:solidFill>
                    <a:srgbClr val="76D5FF"/>
                  </a:solidFill>
                  <a:effectLst/>
                  <a:uLnTx/>
                  <a:uFillTx/>
                  <a:latin typeface="Montserrat" pitchFamily="2" charset="0"/>
                  <a:ea typeface="Montserrat" charset="0"/>
                  <a:cs typeface="Montserrat" charset="0"/>
                  <a:sym typeface="Poppins SemiBold" charset="0"/>
                </a:endParaRPr>
              </a:p>
            </p:txBody>
          </p:sp>
        </p:grpSp>
        <p:grpSp>
          <p:nvGrpSpPr>
            <p:cNvPr id="64" name="Группа 32">
              <a:extLst>
                <a:ext uri="{FF2B5EF4-FFF2-40B4-BE49-F238E27FC236}">
                  <a16:creationId xmlns:a16="http://schemas.microsoft.com/office/drawing/2014/main" id="{12C2D120-4A9B-0E43-A34E-D19DA233C8C8}"/>
                </a:ext>
              </a:extLst>
            </p:cNvPr>
            <p:cNvGrpSpPr/>
            <p:nvPr/>
          </p:nvGrpSpPr>
          <p:grpSpPr>
            <a:xfrm>
              <a:off x="6247747" y="5914436"/>
              <a:ext cx="5994662" cy="2123184"/>
              <a:chOff x="1029220" y="5898071"/>
              <a:chExt cx="5994662" cy="2123184"/>
            </a:xfrm>
          </p:grpSpPr>
          <p:sp>
            <p:nvSpPr>
              <p:cNvPr id="65" name="Rectangle 16">
                <a:extLst>
                  <a:ext uri="{FF2B5EF4-FFF2-40B4-BE49-F238E27FC236}">
                    <a16:creationId xmlns:a16="http://schemas.microsoft.com/office/drawing/2014/main" id="{0E05D2AE-2891-D946-BBF0-934E88D99111}"/>
                  </a:ext>
                </a:extLst>
              </p:cNvPr>
              <p:cNvSpPr>
                <a:spLocks noChangeArrowheads="1"/>
              </p:cNvSpPr>
              <p:nvPr/>
            </p:nvSpPr>
            <p:spPr bwMode="auto">
              <a:xfrm>
                <a:off x="2190161" y="7067148"/>
                <a:ext cx="48337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cs typeface="Open Sans" panose="020B0606030504020204" pitchFamily="34" charset="0"/>
                  </a:rPr>
                  <a:t>8 Port Series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0" cap="none" spc="0" normalizeH="0" baseline="0" noProof="0" dirty="0">
                    <a:ln>
                      <a:noFill/>
                    </a:ln>
                    <a:solidFill>
                      <a:srgbClr val="292829"/>
                    </a:solidFill>
                    <a:effectLst/>
                    <a:uLnTx/>
                    <a:uFillTx/>
                    <a:latin typeface="Roboto"/>
                    <a:cs typeface="Open Sans" panose="020B0606030504020204" pitchFamily="34" charset="0"/>
                  </a:rPr>
                  <a:t>24 Port Series</a:t>
                </a:r>
              </a:p>
            </p:txBody>
          </p:sp>
          <p:sp>
            <p:nvSpPr>
              <p:cNvPr id="66" name="Text Box 3">
                <a:extLst>
                  <a:ext uri="{FF2B5EF4-FFF2-40B4-BE49-F238E27FC236}">
                    <a16:creationId xmlns:a16="http://schemas.microsoft.com/office/drawing/2014/main" id="{6E2EDC10-51CC-CE48-8F76-19984DE79CFF}"/>
                  </a:ext>
                </a:extLst>
              </p:cNvPr>
              <p:cNvSpPr txBox="1">
                <a:spLocks/>
              </p:cNvSpPr>
              <p:nvPr/>
            </p:nvSpPr>
            <p:spPr bwMode="auto">
              <a:xfrm>
                <a:off x="2187235" y="6016434"/>
                <a:ext cx="46656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POE SWITCHES &amp; INJECTORS</a:t>
                </a:r>
                <a:endParaRPr kumimoji="0" lang="x-none" altLang="x-none" sz="2800" b="1"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endParaRPr>
              </a:p>
            </p:txBody>
          </p:sp>
          <p:sp>
            <p:nvSpPr>
              <p:cNvPr id="67" name="Text Box 2">
                <a:extLst>
                  <a:ext uri="{FF2B5EF4-FFF2-40B4-BE49-F238E27FC236}">
                    <a16:creationId xmlns:a16="http://schemas.microsoft.com/office/drawing/2014/main" id="{113D0224-B034-EC47-BA00-AE618AB3D284}"/>
                  </a:ext>
                </a:extLst>
              </p:cNvPr>
              <p:cNvSpPr txBox="1">
                <a:spLocks/>
              </p:cNvSpPr>
              <p:nvPr/>
            </p:nvSpPr>
            <p:spPr bwMode="auto">
              <a:xfrm>
                <a:off x="1029220" y="5898071"/>
                <a:ext cx="1122362"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4000" b="1" i="0" u="none" strike="noStrike" kern="0" cap="none" spc="300" normalizeH="0" baseline="0" noProof="0" dirty="0">
                    <a:ln>
                      <a:noFill/>
                    </a:ln>
                    <a:solidFill>
                      <a:srgbClr val="76D5FF"/>
                    </a:solidFill>
                    <a:effectLst/>
                    <a:uLnTx/>
                    <a:uFillTx/>
                    <a:latin typeface="Montserrat" pitchFamily="2" charset="0"/>
                    <a:ea typeface="Montserrat" charset="0"/>
                    <a:cs typeface="Montserrat" charset="0"/>
                    <a:sym typeface="Poppins SemiBold" charset="0"/>
                  </a:rPr>
                  <a:t>.04</a:t>
                </a:r>
                <a:endParaRPr kumimoji="0" lang="x-none" altLang="x-none" sz="4000" b="1" i="0" u="none" strike="noStrike" kern="0" cap="none" spc="300" normalizeH="0" baseline="0" noProof="0" dirty="0">
                  <a:ln>
                    <a:noFill/>
                  </a:ln>
                  <a:solidFill>
                    <a:srgbClr val="76D5FF"/>
                  </a:solidFill>
                  <a:effectLst/>
                  <a:uLnTx/>
                  <a:uFillTx/>
                  <a:latin typeface="Montserrat" pitchFamily="2" charset="0"/>
                  <a:ea typeface="Montserrat" charset="0"/>
                  <a:cs typeface="Montserrat" charset="0"/>
                  <a:sym typeface="Poppins SemiBold" charset="0"/>
                </a:endParaRPr>
              </a:p>
            </p:txBody>
          </p:sp>
        </p:grpSp>
      </p:grpSp>
      <p:pic>
        <p:nvPicPr>
          <p:cNvPr id="71" name="Picture 2" descr="E:\wifi-soft logo\Wifi-soft logo guide\wifi-soft-logo-with-tagline-(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sp>
        <p:nvSpPr>
          <p:cNvPr id="73"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3</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229501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E14F6C43-01BA-9945-9CCF-6F3DBE6A7CAB}"/>
              </a:ext>
            </a:extLst>
          </p:cNvPr>
          <p:cNvSpPr txBox="1">
            <a:spLocks/>
          </p:cNvSpPr>
          <p:nvPr/>
        </p:nvSpPr>
        <p:spPr bwMode="auto">
          <a:xfrm>
            <a:off x="14928304" y="1803988"/>
            <a:ext cx="7992888" cy="483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8000" b="1" dirty="0" err="1">
                <a:solidFill>
                  <a:srgbClr val="1F1F1F"/>
                </a:solidFill>
                <a:latin typeface="Roboto" pitchFamily="2" charset="0"/>
                <a:ea typeface="Roboto" pitchFamily="2" charset="0"/>
                <a:cs typeface="Montserrat Semi" charset="0"/>
                <a:sym typeface="Poppins Medium" charset="0"/>
              </a:rPr>
              <a:t>WiFiLAN</a:t>
            </a:r>
            <a:r>
              <a:rPr lang="en-US" altLang="x-none" sz="8000" b="1" dirty="0">
                <a:solidFill>
                  <a:srgbClr val="1F1F1F"/>
                </a:solidFill>
                <a:latin typeface="Roboto" pitchFamily="2" charset="0"/>
                <a:ea typeface="Roboto" pitchFamily="2" charset="0"/>
                <a:cs typeface="Montserrat Semi" charset="0"/>
                <a:sym typeface="Poppins Medium" charset="0"/>
              </a:rPr>
              <a:t> </a:t>
            </a:r>
            <a:r>
              <a:rPr lang="en-US" altLang="x-none" sz="8000" b="1" dirty="0">
                <a:solidFill>
                  <a:srgbClr val="00B0F0"/>
                </a:solidFill>
                <a:latin typeface="Roboto" pitchFamily="2" charset="0"/>
                <a:ea typeface="Roboto" pitchFamily="2" charset="0"/>
                <a:cs typeface="Montserrat Semi" charset="0"/>
                <a:sym typeface="Poppins Medium" charset="0"/>
              </a:rPr>
              <a:t>OSS/BSS/NMS</a:t>
            </a:r>
            <a:endParaRPr lang="x-none" altLang="x-none" sz="8000" b="1" dirty="0">
              <a:solidFill>
                <a:srgbClr val="00B0F0"/>
              </a:solidFill>
              <a:latin typeface="Roboto" pitchFamily="2" charset="0"/>
              <a:ea typeface="Roboto" pitchFamily="2" charset="0"/>
              <a:cs typeface="Montserrat Semi" charset="0"/>
              <a:sym typeface="Poppins Medium" charset="0"/>
            </a:endParaRPr>
          </a:p>
        </p:txBody>
      </p:sp>
      <p:sp>
        <p:nvSpPr>
          <p:cNvPr id="24" name="Rectangle 1">
            <a:extLst>
              <a:ext uri="{FF2B5EF4-FFF2-40B4-BE49-F238E27FC236}">
                <a16:creationId xmlns:a16="http://schemas.microsoft.com/office/drawing/2014/main" id="{CC525B8A-DB82-3944-9CF3-F4F1CED56107}"/>
              </a:ext>
            </a:extLst>
          </p:cNvPr>
          <p:cNvSpPr>
            <a:spLocks noChangeArrowheads="1"/>
          </p:cNvSpPr>
          <p:nvPr/>
        </p:nvSpPr>
        <p:spPr bwMode="auto">
          <a:xfrm>
            <a:off x="14902316" y="4625752"/>
            <a:ext cx="801887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Ease of deployment</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Reasonably priced</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Loaded with features</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Strong support</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Varied applications</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Single console operation</a:t>
            </a:r>
          </a:p>
          <a:p>
            <a:pPr marL="0" marR="0" lvl="0" indent="0" algn="just" defTabSz="914400" eaLnBrk="1" fontAlgn="auto" latinLnBrk="0" hangingPunct="1">
              <a:lnSpc>
                <a:spcPct val="100000"/>
              </a:lnSpc>
              <a:spcBef>
                <a:spcPts val="0"/>
              </a:spcBef>
              <a:spcAft>
                <a:spcPts val="0"/>
              </a:spcAft>
              <a:buClr>
                <a:srgbClr val="76D5FF"/>
              </a:buClr>
              <a:buSzTx/>
              <a:buFontTx/>
              <a:buNone/>
              <a:tabLst/>
              <a:defRPr/>
            </a:pPr>
            <a:endParaRPr kumimoji="0" lang="en-US" altLang="en-US" sz="3200" b="0" i="0" u="none" strike="noStrike" kern="0" cap="none" spc="0" normalizeH="0" baseline="0" noProof="0" dirty="0">
              <a:ln>
                <a:noFill/>
              </a:ln>
              <a:solidFill>
                <a:srgbClr val="292729"/>
              </a:solidFill>
              <a:effectLst/>
              <a:uLnTx/>
              <a:uFillTx/>
              <a:latin typeface="Roboto Medium"/>
            </a:endParaRPr>
          </a:p>
          <a:p>
            <a:pPr marL="0" marR="0" lvl="0" indent="0" defTabSz="914400" eaLnBrk="1" fontAlgn="auto" latinLnBrk="0" hangingPunct="1">
              <a:lnSpc>
                <a:spcPct val="100000"/>
              </a:lnSpc>
              <a:spcBef>
                <a:spcPts val="0"/>
              </a:spcBef>
              <a:spcAft>
                <a:spcPts val="0"/>
              </a:spcAft>
              <a:buClr>
                <a:srgbClr val="76D5FF"/>
              </a:buClr>
              <a:buSzTx/>
              <a:buFontTx/>
              <a:buNone/>
              <a:tabLst/>
              <a:defRPr/>
            </a:pPr>
            <a:r>
              <a:rPr kumimoji="0" lang="en-US" altLang="en-US" sz="3200" b="1" i="0" u="none" strike="noStrike" kern="0" cap="none" spc="0" normalizeH="0" baseline="0" noProof="0" dirty="0" err="1">
                <a:ln>
                  <a:noFill/>
                </a:ln>
                <a:solidFill>
                  <a:srgbClr val="292729"/>
                </a:solidFill>
                <a:effectLst/>
                <a:uLnTx/>
                <a:uFillTx/>
                <a:latin typeface="Roboto Medium"/>
              </a:rPr>
              <a:t>WiFiLAN</a:t>
            </a:r>
            <a:r>
              <a:rPr kumimoji="0" lang="en-US" altLang="en-US" sz="3200" b="1" i="0" u="none" strike="noStrike" kern="0" cap="none" spc="0" normalizeH="0" baseline="0" noProof="0" dirty="0">
                <a:ln>
                  <a:noFill/>
                </a:ln>
                <a:solidFill>
                  <a:srgbClr val="292729"/>
                </a:solidFill>
                <a:effectLst/>
                <a:uLnTx/>
                <a:uFillTx/>
                <a:latin typeface="Roboto Medium"/>
              </a:rPr>
              <a:t> comes in two variants</a:t>
            </a:r>
          </a:p>
          <a:p>
            <a:pPr marL="342900" marR="0" lvl="0" indent="-342900" defTabSz="914400" eaLnBrk="1" fontAlgn="auto" latinLnBrk="0" hangingPunct="1">
              <a:lnSpc>
                <a:spcPct val="100000"/>
              </a:lnSpc>
              <a:spcBef>
                <a:spcPts val="0"/>
              </a:spcBef>
              <a:spcAft>
                <a:spcPts val="0"/>
              </a:spcAft>
              <a:buClr>
                <a:srgbClr val="76D5FF"/>
              </a:buClr>
              <a:buSzTx/>
              <a:buFont typeface="Wingdings" pitchFamily="2" charset="2"/>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Carrier-grade </a:t>
            </a:r>
            <a:r>
              <a:rPr kumimoji="0" lang="en-US" altLang="en-US" sz="3200" b="0" i="0" u="none" strike="noStrike" kern="0" cap="none" spc="0" normalizeH="0" baseline="0" noProof="0" dirty="0" err="1">
                <a:ln>
                  <a:noFill/>
                </a:ln>
                <a:solidFill>
                  <a:srgbClr val="292729"/>
                </a:solidFill>
                <a:effectLst/>
                <a:uLnTx/>
                <a:uFillTx/>
                <a:latin typeface="Roboto Medium"/>
              </a:rPr>
              <a:t>WiFi</a:t>
            </a:r>
            <a:r>
              <a:rPr kumimoji="0" lang="en-US" altLang="en-US" sz="3200" b="0" i="0" u="none" strike="noStrike" kern="0" cap="none" spc="0" normalizeH="0" baseline="0" noProof="0" dirty="0">
                <a:ln>
                  <a:noFill/>
                </a:ln>
                <a:solidFill>
                  <a:srgbClr val="292729"/>
                </a:solidFill>
                <a:effectLst/>
                <a:uLnTx/>
                <a:uFillTx/>
                <a:latin typeface="Roboto Medium"/>
              </a:rPr>
              <a:t> OSS/BSS/NMS</a:t>
            </a:r>
          </a:p>
          <a:p>
            <a:pPr marL="342900" marR="0" lvl="0" indent="-342900" defTabSz="914400" eaLnBrk="1" fontAlgn="auto" latinLnBrk="0" hangingPunct="1">
              <a:lnSpc>
                <a:spcPct val="100000"/>
              </a:lnSpc>
              <a:spcBef>
                <a:spcPts val="0"/>
              </a:spcBef>
              <a:spcAft>
                <a:spcPts val="0"/>
              </a:spcAft>
              <a:buClr>
                <a:srgbClr val="76D5FF"/>
              </a:buClr>
              <a:buSzTx/>
              <a:buFont typeface="Wingdings" pitchFamily="2" charset="2"/>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Cloud-based Hotspot Management</a:t>
            </a:r>
          </a:p>
        </p:txBody>
      </p:sp>
      <p:pic>
        <p:nvPicPr>
          <p:cNvPr id="25" name="Picture Placeholder 3"/>
          <p:cNvPicPr>
            <a:picLocks noChangeAspect="1"/>
          </p:cNvPicPr>
          <p:nvPr/>
        </p:nvPicPr>
        <p:blipFill>
          <a:blip r:embed="rId2">
            <a:extLst>
              <a:ext uri="{28A0092B-C50C-407E-A947-70E740481C1C}">
                <a14:useLocalDpi xmlns:a14="http://schemas.microsoft.com/office/drawing/2010/main" val="0"/>
              </a:ext>
            </a:extLst>
          </a:blip>
          <a:srcRect l="4406" r="4406"/>
          <a:stretch>
            <a:fillRect/>
          </a:stretch>
        </p:blipFill>
        <p:spPr bwMode="auto">
          <a:xfrm>
            <a:off x="0" y="0"/>
            <a:ext cx="13055600" cy="13716000"/>
          </a:xfrm>
          <a:prstGeom prst="rect">
            <a:avLst/>
          </a:prstGeom>
          <a:solidFill>
            <a:srgbClr val="DAD7DD"/>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pic>
      <p:sp>
        <p:nvSpPr>
          <p:cNvPr id="26" name="Прямоугольник 1">
            <a:extLst>
              <a:ext uri="{FF2B5EF4-FFF2-40B4-BE49-F238E27FC236}">
                <a16:creationId xmlns:a16="http://schemas.microsoft.com/office/drawing/2014/main" id="{D81DCE4B-7C19-674F-8B72-B83D2B4AF784}"/>
              </a:ext>
            </a:extLst>
          </p:cNvPr>
          <p:cNvSpPr/>
          <p:nvPr/>
        </p:nvSpPr>
        <p:spPr bwMode="auto">
          <a:xfrm>
            <a:off x="0" y="9593907"/>
            <a:ext cx="13056122" cy="4140000"/>
          </a:xfrm>
          <a:prstGeom prst="rect">
            <a:avLst/>
          </a:prstGeom>
          <a:solidFill>
            <a:srgbClr val="292729"/>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grpSp>
        <p:nvGrpSpPr>
          <p:cNvPr id="27" name="Группа 13">
            <a:extLst>
              <a:ext uri="{FF2B5EF4-FFF2-40B4-BE49-F238E27FC236}">
                <a16:creationId xmlns:a16="http://schemas.microsoft.com/office/drawing/2014/main" id="{0418616D-3B98-534C-B403-DEE142340117}"/>
              </a:ext>
            </a:extLst>
          </p:cNvPr>
          <p:cNvGrpSpPr/>
          <p:nvPr/>
        </p:nvGrpSpPr>
        <p:grpSpPr>
          <a:xfrm rot="5400000">
            <a:off x="16160056" y="9579416"/>
            <a:ext cx="1172495" cy="3636000"/>
            <a:chOff x="21676715" y="9593907"/>
            <a:chExt cx="1172495" cy="3636000"/>
          </a:xfrm>
        </p:grpSpPr>
        <p:sp>
          <p:nvSpPr>
            <p:cNvPr id="28" name="Прямоугольник 14">
              <a:hlinkClick r:id="rId3"/>
              <a:extLst>
                <a:ext uri="{FF2B5EF4-FFF2-40B4-BE49-F238E27FC236}">
                  <a16:creationId xmlns:a16="http://schemas.microsoft.com/office/drawing/2014/main" id="{E6B0586B-A5DE-5D47-AA57-50F72F4BA9F6}"/>
                </a:ext>
              </a:extLst>
            </p:cNvPr>
            <p:cNvSpPr/>
            <p:nvPr/>
          </p:nvSpPr>
          <p:spPr bwMode="auto">
            <a:xfrm>
              <a:off x="21676715" y="9593907"/>
              <a:ext cx="1172495" cy="3636000"/>
            </a:xfrm>
            <a:prstGeom prst="rect">
              <a:avLst/>
            </a:prstGeom>
            <a:solidFill>
              <a:srgbClr val="76D5F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29" name="Text Box 3">
              <a:extLst>
                <a:ext uri="{FF2B5EF4-FFF2-40B4-BE49-F238E27FC236}">
                  <a16:creationId xmlns:a16="http://schemas.microsoft.com/office/drawing/2014/main" id="{BC297015-5B28-6B4D-8263-F9ECA73A1F49}"/>
                </a:ext>
              </a:extLst>
            </p:cNvPr>
            <p:cNvSpPr txBox="1">
              <a:spLocks/>
            </p:cNvSpPr>
            <p:nvPr/>
          </p:nvSpPr>
          <p:spPr bwMode="auto">
            <a:xfrm rot="16200000">
              <a:off x="20971649" y="11145296"/>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x-none" sz="2800" b="1" i="0" u="none" strike="noStrike" kern="0" cap="none" spc="0" normalizeH="0" baseline="0" noProof="0" dirty="0">
                  <a:ln>
                    <a:noFill/>
                  </a:ln>
                  <a:solidFill>
                    <a:srgbClr val="1F1F1F"/>
                  </a:solidFill>
                  <a:effectLst/>
                  <a:uLnTx/>
                  <a:uFillTx/>
                  <a:latin typeface="Montserrat" pitchFamily="2" charset="0"/>
                  <a:ea typeface="Montserrat Semi" charset="0"/>
                  <a:cs typeface="Montserrat Semi" charset="0"/>
                  <a:sym typeface="Poppins Medium" charset="0"/>
                </a:rPr>
                <a:t>READ MORE</a:t>
              </a:r>
              <a:endParaRPr kumimoji="0" lang="x-none" altLang="x-none" sz="2800" b="1" i="0" u="none" strike="noStrike" kern="0" cap="none" spc="0" normalizeH="0" baseline="0" noProof="0" dirty="0">
                <a:ln>
                  <a:noFill/>
                </a:ln>
                <a:solidFill>
                  <a:srgbClr val="1F1F1F"/>
                </a:solidFill>
                <a:effectLst/>
                <a:uLnTx/>
                <a:uFillTx/>
                <a:latin typeface="Montserrat" pitchFamily="2" charset="0"/>
                <a:ea typeface="Montserrat Semi" charset="0"/>
                <a:cs typeface="Montserrat Semi" charset="0"/>
                <a:sym typeface="Poppins Medium" charset="0"/>
              </a:endParaRPr>
            </a:p>
          </p:txBody>
        </p:sp>
      </p:grpSp>
      <p:sp>
        <p:nvSpPr>
          <p:cNvPr id="30" name="TextBox 29"/>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31" name="Picture 2" descr="E:\wifi-soft logo\Wifi-soft logo guide\wifi-soft-logo-with-tagline-(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9252598" y="11932672"/>
            <a:ext cx="95571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5"/>
              </a:rPr>
              <a:t>Retail</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33" name="Rectangle 32"/>
          <p:cNvSpPr/>
          <p:nvPr/>
        </p:nvSpPr>
        <p:spPr>
          <a:xfrm>
            <a:off x="2822031" y="11932672"/>
            <a:ext cx="155363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6"/>
              </a:rPr>
              <a:t>Education</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34" name="Rectangle 33"/>
          <p:cNvSpPr/>
          <p:nvPr/>
        </p:nvSpPr>
        <p:spPr>
          <a:xfrm>
            <a:off x="6956943" y="11932672"/>
            <a:ext cx="152317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7"/>
              </a:rPr>
              <a:t>Transport</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35" name="Rectangle 34"/>
          <p:cNvSpPr/>
          <p:nvPr/>
        </p:nvSpPr>
        <p:spPr>
          <a:xfrm>
            <a:off x="674737" y="11932672"/>
            <a:ext cx="173156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8"/>
              </a:rPr>
              <a:t>Enterprises</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36" name="Rectangle 35"/>
          <p:cNvSpPr/>
          <p:nvPr/>
        </p:nvSpPr>
        <p:spPr>
          <a:xfrm>
            <a:off x="4879717" y="11932672"/>
            <a:ext cx="16530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9"/>
              </a:rPr>
              <a:t>Hospitality</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37" name="Rectangle 36"/>
          <p:cNvSpPr/>
          <p:nvPr/>
        </p:nvSpPr>
        <p:spPr>
          <a:xfrm>
            <a:off x="10781051" y="11932672"/>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10"/>
              </a:rPr>
              <a:t>Public </a:t>
            </a:r>
            <a:r>
              <a:rPr kumimoji="0" lang="en-US" altLang="en-US" sz="2400" b="0" i="0" u="none" strike="noStrike" kern="0" cap="none" spc="0" normalizeH="0" baseline="0" noProof="0" dirty="0" err="1">
                <a:ln>
                  <a:noFill/>
                </a:ln>
                <a:solidFill>
                  <a:srgbClr val="FDFCFF"/>
                </a:solidFill>
                <a:effectLst/>
                <a:uLnTx/>
                <a:uFillTx/>
                <a:latin typeface="Roboto"/>
                <a:hlinkClick r:id="rId10"/>
              </a:rPr>
              <a:t>WiFi</a:t>
            </a:r>
            <a:endParaRPr kumimoji="0" lang="en-US" sz="2400" b="0" i="0" u="none" strike="noStrike" kern="0" cap="none" spc="0" normalizeH="0" baseline="0" noProof="0" dirty="0">
              <a:ln>
                <a:noFill/>
              </a:ln>
              <a:solidFill>
                <a:srgbClr val="FDFCFF"/>
              </a:solidFill>
              <a:effectLst/>
              <a:uLnTx/>
              <a:uFillTx/>
              <a:latin typeface="Roboto"/>
            </a:endParaRPr>
          </a:p>
        </p:txBody>
      </p:sp>
      <p:pic>
        <p:nvPicPr>
          <p:cNvPr id="38" name="Picture 12" descr="E:\wifi-soft\Presentations PPT\Company Profile\images\icons-08.png">
            <a:hlinkClick r:id="rId5"/>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18835" y="10386392"/>
            <a:ext cx="2005013" cy="17653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3" descr="E:\wifi-soft\Presentations PPT\Company Profile\images\icons-01.png">
            <a:hlinkClick r:id="rId8"/>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043" y="10547850"/>
            <a:ext cx="1731314" cy="15243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E:\wifi-soft\Presentations PPT\Company Profile\images\icons-02.png">
            <a:hlinkClick r:id="rId7"/>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25221" y="10636361"/>
            <a:ext cx="1530254" cy="13473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descr="E:\wifi-soft\Presentations PPT\Company Profile\images\icons-03.png">
            <a:hlinkClick r:id="rId9"/>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0547" y="10547850"/>
            <a:ext cx="1731314" cy="152432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E:\wifi-soft\Presentations PPT\Company Profile\images\icons-04.png">
            <a:hlinkClick r:id="rId10"/>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79832" y="10504666"/>
            <a:ext cx="1829411" cy="161069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7" descr="E:\wifi-soft\Presentations PPT\Company Profile\images\icons-05.png">
            <a:hlinkClick r:id="rId6"/>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68717" y="10562309"/>
            <a:ext cx="1698470" cy="1495407"/>
          </a:xfrm>
          <a:prstGeom prst="rect">
            <a:avLst/>
          </a:prstGeom>
          <a:noFill/>
          <a:extLst>
            <a:ext uri="{909E8E84-426E-40DD-AFC4-6F175D3DCCD1}">
              <a14:hiddenFill xmlns:a14="http://schemas.microsoft.com/office/drawing/2010/main">
                <a:solidFill>
                  <a:srgbClr val="FFFFFF"/>
                </a:solidFill>
              </a14:hiddenFill>
            </a:ext>
          </a:extLst>
        </p:spPr>
      </p:pic>
      <p:sp>
        <p:nvSpPr>
          <p:cNvPr id="44"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4</a:t>
            </a:fld>
            <a:endParaRPr lang="x-none" altLang="x-none" dirty="0">
              <a:solidFill>
                <a:srgbClr val="9B9A9C"/>
              </a:solidFill>
              <a:latin typeface="Montserrat" charset="0"/>
              <a:ea typeface="Montserrat" charset="0"/>
              <a:cs typeface="Montserrat" charset="0"/>
            </a:endParaRPr>
          </a:p>
        </p:txBody>
      </p:sp>
    </p:spTree>
    <p:extLst>
      <p:ext uri="{BB962C8B-B14F-4D97-AF65-F5344CB8AC3E}">
        <p14:creationId xmlns:p14="http://schemas.microsoft.com/office/powerpoint/2010/main" val="360757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5</a:t>
            </a:fld>
            <a:endParaRPr lang="x-none" altLang="x-none" dirty="0">
              <a:solidFill>
                <a:srgbClr val="9B9A9C"/>
              </a:solidFill>
              <a:latin typeface="Montserrat" charset="0"/>
              <a:ea typeface="Montserrat" charset="0"/>
              <a:cs typeface="Montserrat" charset="0"/>
            </a:endParaRPr>
          </a:p>
        </p:txBody>
      </p:sp>
      <p:sp>
        <p:nvSpPr>
          <p:cNvPr id="3" name="Text Box 3">
            <a:extLst>
              <a:ext uri="{FF2B5EF4-FFF2-40B4-BE49-F238E27FC236}">
                <a16:creationId xmlns:a16="http://schemas.microsoft.com/office/drawing/2014/main" id="{007D5A8D-239E-8243-A9E6-7121CB72F793}"/>
              </a:ext>
            </a:extLst>
          </p:cNvPr>
          <p:cNvSpPr txBox="1">
            <a:spLocks/>
          </p:cNvSpPr>
          <p:nvPr/>
        </p:nvSpPr>
        <p:spPr bwMode="auto">
          <a:xfrm>
            <a:off x="2083303" y="1981796"/>
            <a:ext cx="19181705" cy="31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8000" b="1" i="0" u="none" strike="noStrike" kern="0" cap="none" spc="0" normalizeH="0" baseline="0" noProof="0" dirty="0" err="1">
                <a:ln>
                  <a:noFill/>
                </a:ln>
                <a:solidFill>
                  <a:srgbClr val="292729"/>
                </a:solidFill>
                <a:effectLst/>
                <a:uLnTx/>
                <a:uFillTx/>
                <a:latin typeface="Roboto" pitchFamily="2" charset="0"/>
                <a:ea typeface="Roboto" pitchFamily="2" charset="0"/>
                <a:cs typeface="Montserrat Semi" charset="0"/>
                <a:sym typeface="Poppins Medium" charset="0"/>
              </a:rPr>
              <a:t>WiFiLAN</a:t>
            </a:r>
            <a:r>
              <a:rPr kumimoji="0" lang="en-US" altLang="x-none" sz="8000" b="1" i="0" u="none" strike="noStrike" kern="0" cap="none" spc="0" normalizeH="0" baseline="0" noProof="0" dirty="0">
                <a:ln>
                  <a:noFill/>
                </a:ln>
                <a:solidFill>
                  <a:srgbClr val="FFFFFF"/>
                </a:solidFill>
                <a:effectLst/>
                <a:uLnTx/>
                <a:uFillTx/>
                <a:latin typeface="Roboto" pitchFamily="2" charset="0"/>
                <a:ea typeface="Roboto" pitchFamily="2" charset="0"/>
                <a:cs typeface="Montserrat Semi" charset="0"/>
                <a:sym typeface="Poppins Medium" charset="0"/>
              </a:rPr>
              <a:t> </a:t>
            </a:r>
            <a:r>
              <a:rPr kumimoji="0" lang="en-US" altLang="x-none" sz="8000" b="1" i="0" u="none" strike="noStrike" kern="0" cap="none" spc="0" normalizeH="0" baseline="0" noProof="0" dirty="0">
                <a:ln>
                  <a:noFill/>
                </a:ln>
                <a:solidFill>
                  <a:srgbClr val="00B0F0"/>
                </a:solidFill>
                <a:effectLst/>
                <a:uLnTx/>
                <a:uFillTx/>
                <a:latin typeface="Roboto" pitchFamily="2" charset="0"/>
                <a:ea typeface="Roboto" pitchFamily="2" charset="0"/>
                <a:cs typeface="Montserrat Semi" charset="0"/>
                <a:sym typeface="Poppins Medium" charset="0"/>
              </a:rPr>
              <a:t>OSS/BSS/NMS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6" t="5148" r="5126"/>
          <a:stretch/>
        </p:blipFill>
        <p:spPr bwMode="auto">
          <a:xfrm>
            <a:off x="0" y="4042792"/>
            <a:ext cx="22364700" cy="879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23441025" y="4037708"/>
            <a:ext cx="942975" cy="8797230"/>
          </a:xfrm>
          <a:prstGeom prst="rect">
            <a:avLst/>
          </a:prstGeom>
          <a:solidFill>
            <a:srgbClr val="292729"/>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6" name="TextBox 5"/>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7" name="Picture 2" descr="E:\wifi-soft logo\Wifi-soft logo guide\wifi-soft-logo-with-tagline-(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14F6C43-01BA-9945-9CCF-6F3DBE6A7CAB}"/>
              </a:ext>
            </a:extLst>
          </p:cNvPr>
          <p:cNvSpPr txBox="1">
            <a:spLocks/>
          </p:cNvSpPr>
          <p:nvPr/>
        </p:nvSpPr>
        <p:spPr bwMode="auto">
          <a:xfrm>
            <a:off x="14498452" y="1385392"/>
            <a:ext cx="9073008" cy="483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8000" b="1" dirty="0">
                <a:solidFill>
                  <a:srgbClr val="1F1F1F"/>
                </a:solidFill>
                <a:latin typeface="Roboto" pitchFamily="2" charset="0"/>
                <a:ea typeface="Roboto" pitchFamily="2" charset="0"/>
                <a:cs typeface="Montserrat Semi" charset="0"/>
                <a:sym typeface="Poppins Medium" charset="0"/>
              </a:rPr>
              <a:t>UNIMAX </a:t>
            </a:r>
            <a:r>
              <a:rPr lang="en-US" altLang="x-none" sz="8000" b="1" dirty="0">
                <a:solidFill>
                  <a:srgbClr val="00B0F0"/>
                </a:solidFill>
                <a:latin typeface="Roboto" pitchFamily="2" charset="0"/>
                <a:ea typeface="Roboto" pitchFamily="2" charset="0"/>
                <a:cs typeface="Montserrat Semi" charset="0"/>
                <a:sym typeface="Poppins Medium" charset="0"/>
              </a:rPr>
              <a:t>INDOOR &amp; OUTDOOR ACCESS POINTS</a:t>
            </a:r>
          </a:p>
          <a:p>
            <a:pPr eaLnBrk="1">
              <a:defRPr/>
            </a:pPr>
            <a:endParaRPr lang="en-US" altLang="x-none" sz="8000" dirty="0">
              <a:solidFill>
                <a:srgbClr val="00B0F0"/>
              </a:solidFill>
              <a:latin typeface="Roboto" pitchFamily="2" charset="0"/>
              <a:ea typeface="Roboto" pitchFamily="2" charset="0"/>
              <a:cs typeface="Montserrat Semi" charset="0"/>
              <a:sym typeface="Poppins Medium" charset="0"/>
            </a:endParaRPr>
          </a:p>
        </p:txBody>
      </p:sp>
      <p:sp>
        <p:nvSpPr>
          <p:cNvPr id="3" name="Rectangle 1">
            <a:extLst>
              <a:ext uri="{FF2B5EF4-FFF2-40B4-BE49-F238E27FC236}">
                <a16:creationId xmlns:a16="http://schemas.microsoft.com/office/drawing/2014/main" id="{CC525B8A-DB82-3944-9CF3-F4F1CED56107}"/>
              </a:ext>
            </a:extLst>
          </p:cNvPr>
          <p:cNvSpPr>
            <a:spLocks noChangeArrowheads="1"/>
          </p:cNvSpPr>
          <p:nvPr/>
        </p:nvSpPr>
        <p:spPr bwMode="auto">
          <a:xfrm>
            <a:off x="14498452" y="5489848"/>
            <a:ext cx="799288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Ease of deployment</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Reasonably priced</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Loaded with features</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Strong support</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Varied applications</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Managed APs</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Wide Range</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Superior quality</a:t>
            </a:r>
          </a:p>
        </p:txBody>
      </p:sp>
      <p:pic>
        <p:nvPicPr>
          <p:cNvPr id="4"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180"/>
            <a:ext cx="13055600" cy="12637820"/>
          </a:xfrm>
          <a:prstGeom prst="rect">
            <a:avLst/>
          </a:prstGeom>
          <a:solidFill>
            <a:srgbClr val="DAD7DD"/>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pic>
      <p:sp>
        <p:nvSpPr>
          <p:cNvPr id="5" name="Прямоугольник 1">
            <a:extLst>
              <a:ext uri="{FF2B5EF4-FFF2-40B4-BE49-F238E27FC236}">
                <a16:creationId xmlns:a16="http://schemas.microsoft.com/office/drawing/2014/main" id="{D81DCE4B-7C19-674F-8B72-B83D2B4AF784}"/>
              </a:ext>
            </a:extLst>
          </p:cNvPr>
          <p:cNvSpPr/>
          <p:nvPr/>
        </p:nvSpPr>
        <p:spPr bwMode="auto">
          <a:xfrm>
            <a:off x="0" y="9593907"/>
            <a:ext cx="13056122" cy="4140000"/>
          </a:xfrm>
          <a:prstGeom prst="rect">
            <a:avLst/>
          </a:prstGeom>
          <a:solidFill>
            <a:srgbClr val="292729"/>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grpSp>
        <p:nvGrpSpPr>
          <p:cNvPr id="6" name="Группа 13">
            <a:extLst>
              <a:ext uri="{FF2B5EF4-FFF2-40B4-BE49-F238E27FC236}">
                <a16:creationId xmlns:a16="http://schemas.microsoft.com/office/drawing/2014/main" id="{0418616D-3B98-534C-B403-DEE142340117}"/>
              </a:ext>
            </a:extLst>
          </p:cNvPr>
          <p:cNvGrpSpPr/>
          <p:nvPr/>
        </p:nvGrpSpPr>
        <p:grpSpPr>
          <a:xfrm rot="5400000">
            <a:off x="15730204" y="9345640"/>
            <a:ext cx="1172495" cy="3636000"/>
            <a:chOff x="21676715" y="9593907"/>
            <a:chExt cx="1172495" cy="3636000"/>
          </a:xfrm>
        </p:grpSpPr>
        <p:sp>
          <p:nvSpPr>
            <p:cNvPr id="7" name="Прямоугольник 14">
              <a:hlinkClick r:id="rId3"/>
              <a:extLst>
                <a:ext uri="{FF2B5EF4-FFF2-40B4-BE49-F238E27FC236}">
                  <a16:creationId xmlns:a16="http://schemas.microsoft.com/office/drawing/2014/main" id="{E6B0586B-A5DE-5D47-AA57-50F72F4BA9F6}"/>
                </a:ext>
              </a:extLst>
            </p:cNvPr>
            <p:cNvSpPr/>
            <p:nvPr/>
          </p:nvSpPr>
          <p:spPr bwMode="auto">
            <a:xfrm>
              <a:off x="21676715" y="9593907"/>
              <a:ext cx="1172495" cy="3636000"/>
            </a:xfrm>
            <a:prstGeom prst="rect">
              <a:avLst/>
            </a:prstGeom>
            <a:solidFill>
              <a:srgbClr val="76D5F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8" name="Text Box 3">
              <a:extLst>
                <a:ext uri="{FF2B5EF4-FFF2-40B4-BE49-F238E27FC236}">
                  <a16:creationId xmlns:a16="http://schemas.microsoft.com/office/drawing/2014/main" id="{BC297015-5B28-6B4D-8263-F9ECA73A1F49}"/>
                </a:ext>
              </a:extLst>
            </p:cNvPr>
            <p:cNvSpPr txBox="1">
              <a:spLocks/>
            </p:cNvSpPr>
            <p:nvPr/>
          </p:nvSpPr>
          <p:spPr bwMode="auto">
            <a:xfrm rot="16200000">
              <a:off x="20971649" y="11145296"/>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x-none" sz="2800" b="1" i="0" u="none" strike="noStrike" kern="0" cap="none" spc="0" normalizeH="0" baseline="0" noProof="0" dirty="0">
                  <a:ln>
                    <a:noFill/>
                  </a:ln>
                  <a:solidFill>
                    <a:srgbClr val="1F1F1F"/>
                  </a:solidFill>
                  <a:effectLst/>
                  <a:uLnTx/>
                  <a:uFillTx/>
                  <a:latin typeface="Montserrat" pitchFamily="2" charset="0"/>
                  <a:ea typeface="Montserrat Semi" charset="0"/>
                  <a:cs typeface="Montserrat Semi" charset="0"/>
                  <a:sym typeface="Poppins Medium" charset="0"/>
                </a:rPr>
                <a:t>READ MORE</a:t>
              </a:r>
              <a:endParaRPr kumimoji="0" lang="x-none" altLang="x-none" sz="2800" b="1" i="0" u="none" strike="noStrike" kern="0" cap="none" spc="0" normalizeH="0" baseline="0" noProof="0" dirty="0">
                <a:ln>
                  <a:noFill/>
                </a:ln>
                <a:solidFill>
                  <a:srgbClr val="1F1F1F"/>
                </a:solidFill>
                <a:effectLst/>
                <a:uLnTx/>
                <a:uFillTx/>
                <a:latin typeface="Montserrat" pitchFamily="2" charset="0"/>
                <a:ea typeface="Montserrat Semi" charset="0"/>
                <a:cs typeface="Montserrat Semi" charset="0"/>
                <a:sym typeface="Poppins Medium" charset="0"/>
              </a:endParaRPr>
            </a:p>
          </p:txBody>
        </p:sp>
      </p:grpSp>
      <p:sp>
        <p:nvSpPr>
          <p:cNvPr id="9" name="TextBox 8"/>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10" name="Picture 2" descr="E:\wifi-soft logo\Wifi-soft logo guide\wifi-soft-logo-with-tagline-(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6</a:t>
            </a:fld>
            <a:endParaRPr lang="x-none" altLang="x-none" dirty="0">
              <a:solidFill>
                <a:srgbClr val="9B9A9C"/>
              </a:solidFill>
              <a:latin typeface="Montserrat" charset="0"/>
              <a:ea typeface="Montserrat" charset="0"/>
              <a:cs typeface="Montserrat" charset="0"/>
            </a:endParaRPr>
          </a:p>
        </p:txBody>
      </p:sp>
      <p:sp>
        <p:nvSpPr>
          <p:cNvPr id="12" name="Rectangle 11"/>
          <p:cNvSpPr/>
          <p:nvPr/>
        </p:nvSpPr>
        <p:spPr>
          <a:xfrm>
            <a:off x="9252598" y="11932672"/>
            <a:ext cx="95571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5"/>
              </a:rPr>
              <a:t>Retail</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3" name="Rectangle 12"/>
          <p:cNvSpPr/>
          <p:nvPr/>
        </p:nvSpPr>
        <p:spPr>
          <a:xfrm>
            <a:off x="2822031" y="11932672"/>
            <a:ext cx="155363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6"/>
              </a:rPr>
              <a:t>Education</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4" name="Rectangle 13"/>
          <p:cNvSpPr/>
          <p:nvPr/>
        </p:nvSpPr>
        <p:spPr>
          <a:xfrm>
            <a:off x="6956943" y="11932672"/>
            <a:ext cx="152317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7"/>
              </a:rPr>
              <a:t>Transport</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5" name="Rectangle 14"/>
          <p:cNvSpPr/>
          <p:nvPr/>
        </p:nvSpPr>
        <p:spPr>
          <a:xfrm>
            <a:off x="674737" y="11932672"/>
            <a:ext cx="173156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8"/>
              </a:rPr>
              <a:t>Enterprises</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6" name="Rectangle 15"/>
          <p:cNvSpPr/>
          <p:nvPr/>
        </p:nvSpPr>
        <p:spPr>
          <a:xfrm>
            <a:off x="4879717" y="11932672"/>
            <a:ext cx="16530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9"/>
              </a:rPr>
              <a:t>Hospitality</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7" name="Rectangle 16"/>
          <p:cNvSpPr/>
          <p:nvPr/>
        </p:nvSpPr>
        <p:spPr>
          <a:xfrm>
            <a:off x="10781051" y="11932672"/>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10"/>
              </a:rPr>
              <a:t>Public </a:t>
            </a:r>
            <a:r>
              <a:rPr kumimoji="0" lang="en-US" altLang="en-US" sz="2400" b="0" i="0" u="none" strike="noStrike" kern="0" cap="none" spc="0" normalizeH="0" baseline="0" noProof="0" dirty="0" err="1">
                <a:ln>
                  <a:noFill/>
                </a:ln>
                <a:solidFill>
                  <a:srgbClr val="FDFCFF"/>
                </a:solidFill>
                <a:effectLst/>
                <a:uLnTx/>
                <a:uFillTx/>
                <a:latin typeface="Roboto"/>
                <a:hlinkClick r:id="rId10"/>
              </a:rPr>
              <a:t>WiFi</a:t>
            </a:r>
            <a:endParaRPr kumimoji="0" lang="en-US" sz="2400" b="0" i="0" u="none" strike="noStrike" kern="0" cap="none" spc="0" normalizeH="0" baseline="0" noProof="0" dirty="0">
              <a:ln>
                <a:noFill/>
              </a:ln>
              <a:solidFill>
                <a:srgbClr val="FDFCFF"/>
              </a:solidFill>
              <a:effectLst/>
              <a:uLnTx/>
              <a:uFillTx/>
              <a:latin typeface="Roboto"/>
            </a:endParaRPr>
          </a:p>
        </p:txBody>
      </p:sp>
      <p:pic>
        <p:nvPicPr>
          <p:cNvPr id="18" name="Picture 12" descr="E:\wifi-soft\Presentations PPT\Company Profile\images\icons-08.png">
            <a:hlinkClick r:id="rId5"/>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18835" y="10386392"/>
            <a:ext cx="2005013" cy="176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E:\wifi-soft\Presentations PPT\Company Profile\images\icons-01.png">
            <a:hlinkClick r:id="rId8"/>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043" y="10547850"/>
            <a:ext cx="1731314" cy="1524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E:\wifi-soft\Presentations PPT\Company Profile\images\icons-02.png">
            <a:hlinkClick r:id="rId7"/>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25221" y="10636361"/>
            <a:ext cx="1530254" cy="13473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descr="E:\wifi-soft\Presentations PPT\Company Profile\images\icons-03.png">
            <a:hlinkClick r:id="rId9"/>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0547" y="10547850"/>
            <a:ext cx="1731314" cy="15243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E:\wifi-soft\Presentations PPT\Company Profile\images\icons-04.png">
            <a:hlinkClick r:id="rId10"/>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79832" y="10504666"/>
            <a:ext cx="1829411" cy="16106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descr="E:\wifi-soft\Presentations PPT\Company Profile\images\icons-05.png">
            <a:hlinkClick r:id="rId6"/>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68717" y="10562309"/>
            <a:ext cx="1698470" cy="149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2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E:\wifi-soft logo\Wifi-soft logo guide\wifi-soft-logo-with-tagline-(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7</a:t>
            </a:fld>
            <a:endParaRPr lang="x-none" altLang="x-none" dirty="0">
              <a:solidFill>
                <a:srgbClr val="9B9A9C"/>
              </a:solidFill>
              <a:latin typeface="Montserrat" charset="0"/>
              <a:ea typeface="Montserrat" charset="0"/>
              <a:cs typeface="Montserrat" charset="0"/>
            </a:endParaRPr>
          </a:p>
        </p:txBody>
      </p:sp>
      <p:sp>
        <p:nvSpPr>
          <p:cNvPr id="26" name="Text Box 3">
            <a:extLst>
              <a:ext uri="{FF2B5EF4-FFF2-40B4-BE49-F238E27FC236}">
                <a16:creationId xmlns:a16="http://schemas.microsoft.com/office/drawing/2014/main" id="{007D5A8D-239E-8243-A9E6-7121CB72F793}"/>
              </a:ext>
            </a:extLst>
          </p:cNvPr>
          <p:cNvSpPr txBox="1">
            <a:spLocks/>
          </p:cNvSpPr>
          <p:nvPr/>
        </p:nvSpPr>
        <p:spPr bwMode="auto">
          <a:xfrm>
            <a:off x="2083303" y="1117700"/>
            <a:ext cx="19181705" cy="31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8000" b="1" i="0" u="none" strike="noStrike" kern="0" cap="none" spc="0" normalizeH="0" baseline="0" noProof="0" dirty="0">
                <a:ln>
                  <a:noFill/>
                </a:ln>
                <a:solidFill>
                  <a:srgbClr val="292729"/>
                </a:solidFill>
                <a:effectLst/>
                <a:uLnTx/>
                <a:uFillTx/>
                <a:latin typeface="Roboto" pitchFamily="2" charset="0"/>
                <a:ea typeface="Roboto" pitchFamily="2" charset="0"/>
                <a:cs typeface="Montserrat Semi" charset="0"/>
                <a:sym typeface="Poppins Medium" charset="0"/>
              </a:rPr>
              <a:t>UNIMAX</a:t>
            </a:r>
            <a:r>
              <a:rPr kumimoji="0" lang="en-US" altLang="x-none" sz="8000" b="1" i="0" u="none" strike="noStrike" kern="0" cap="none" spc="0" normalizeH="0" baseline="0" noProof="0" dirty="0">
                <a:ln>
                  <a:noFill/>
                </a:ln>
                <a:solidFill>
                  <a:srgbClr val="00B0F0"/>
                </a:solidFill>
                <a:effectLst/>
                <a:uLnTx/>
                <a:uFillTx/>
                <a:latin typeface="Roboto" pitchFamily="2" charset="0"/>
                <a:ea typeface="Roboto" pitchFamily="2" charset="0"/>
                <a:cs typeface="Montserrat Semi" charset="0"/>
                <a:sym typeface="Poppins Medium" charset="0"/>
              </a:rPr>
              <a:t> INDOOR &amp; OUTDOOR ACCESS POINTS</a:t>
            </a:r>
          </a:p>
        </p:txBody>
      </p:sp>
      <p:pic>
        <p:nvPicPr>
          <p:cNvPr id="27" name="Picture 2" descr="E:\wifi-soft\Presentations PPT\Company Profile\images\ACESS-POINT-FEATU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840" y="5592621"/>
            <a:ext cx="20018224" cy="75300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3">
            <a:extLst>
              <a:ext uri="{FF2B5EF4-FFF2-40B4-BE49-F238E27FC236}">
                <a16:creationId xmlns:a16="http://schemas.microsoft.com/office/drawing/2014/main" id="{007D5A8D-239E-8243-A9E6-7121CB72F793}"/>
              </a:ext>
            </a:extLst>
          </p:cNvPr>
          <p:cNvSpPr txBox="1">
            <a:spLocks/>
          </p:cNvSpPr>
          <p:nvPr/>
        </p:nvSpPr>
        <p:spPr bwMode="auto">
          <a:xfrm>
            <a:off x="2326904" y="4193704"/>
            <a:ext cx="8064895" cy="12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4800" b="0" i="0" u="none" strike="noStrike" kern="0" cap="none" spc="0" normalizeH="0" baseline="0" noProof="0" dirty="0">
                <a:ln>
                  <a:noFill/>
                </a:ln>
                <a:solidFill>
                  <a:srgbClr val="292729"/>
                </a:solidFill>
                <a:effectLst/>
                <a:uLnTx/>
                <a:uFillTx/>
                <a:latin typeface="Montserrat" pitchFamily="2" charset="0"/>
                <a:ea typeface="Montserrat Semi" charset="0"/>
                <a:cs typeface="Montserrat Semi" charset="0"/>
                <a:sym typeface="Poppins Medium" charset="0"/>
              </a:rPr>
              <a:t>KEY FEATURES</a:t>
            </a:r>
          </a:p>
        </p:txBody>
      </p:sp>
      <p:sp>
        <p:nvSpPr>
          <p:cNvPr id="29" name="Rectangle 28"/>
          <p:cNvSpPr/>
          <p:nvPr/>
        </p:nvSpPr>
        <p:spPr bwMode="auto">
          <a:xfrm>
            <a:off x="7367464" y="4121696"/>
            <a:ext cx="17016536" cy="1022176"/>
          </a:xfrm>
          <a:prstGeom prst="rect">
            <a:avLst/>
          </a:prstGeom>
          <a:solidFill>
            <a:srgbClr val="292729"/>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30" name="Rectangle 29"/>
          <p:cNvSpPr/>
          <p:nvPr/>
        </p:nvSpPr>
        <p:spPr bwMode="auto">
          <a:xfrm>
            <a:off x="-21087" y="4121696"/>
            <a:ext cx="2059959" cy="1022176"/>
          </a:xfrm>
          <a:prstGeom prst="rect">
            <a:avLst/>
          </a:prstGeom>
          <a:solidFill>
            <a:srgbClr val="00B0F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31" name="TextBox 30"/>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spTree>
    <p:extLst>
      <p:ext uri="{BB962C8B-B14F-4D97-AF65-F5344CB8AC3E}">
        <p14:creationId xmlns:p14="http://schemas.microsoft.com/office/powerpoint/2010/main" val="156902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14F6C43-01BA-9945-9CCF-6F3DBE6A7CAB}"/>
              </a:ext>
            </a:extLst>
          </p:cNvPr>
          <p:cNvSpPr txBox="1">
            <a:spLocks/>
          </p:cNvSpPr>
          <p:nvPr/>
        </p:nvSpPr>
        <p:spPr bwMode="auto">
          <a:xfrm>
            <a:off x="14928304" y="1803988"/>
            <a:ext cx="9001000" cy="4838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8000" b="1" i="0" u="none" strike="noStrike" kern="0" cap="none" spc="0" normalizeH="0" baseline="0" noProof="0" dirty="0">
                <a:ln>
                  <a:noFill/>
                </a:ln>
                <a:solidFill>
                  <a:srgbClr val="1F1F1F"/>
                </a:solidFill>
                <a:effectLst/>
                <a:uLnTx/>
                <a:uFillTx/>
                <a:latin typeface="Roboto" pitchFamily="2" charset="0"/>
                <a:ea typeface="Roboto" pitchFamily="2" charset="0"/>
                <a:cs typeface="Montserrat Semi" charset="0"/>
                <a:sym typeface="Poppins Medium" charset="0"/>
              </a:rPr>
              <a:t>MOBIMAX  –</a:t>
            </a:r>
            <a:r>
              <a:rPr kumimoji="0" lang="en-US" altLang="x-none" sz="8000" b="1" i="0" u="none" strike="noStrike" kern="0" cap="none" spc="0" normalizeH="0" baseline="0" noProof="0" dirty="0">
                <a:ln>
                  <a:noFill/>
                </a:ln>
                <a:solidFill>
                  <a:srgbClr val="292729"/>
                </a:solidFill>
                <a:effectLst/>
                <a:uLnTx/>
                <a:uFillTx/>
                <a:latin typeface="Roboto" pitchFamily="2" charset="0"/>
                <a:ea typeface="Roboto" pitchFamily="2" charset="0"/>
                <a:cs typeface="Montserrat Semi" charset="0"/>
                <a:sym typeface="Poppins Medium" charset="0"/>
              </a:rPr>
              <a:t> </a:t>
            </a:r>
            <a:r>
              <a:rPr kumimoji="0" lang="en-US" sz="8000" b="1" i="0" u="none" strike="noStrike" kern="0" cap="none" spc="0" normalizeH="0" baseline="0" noProof="0" dirty="0">
                <a:ln>
                  <a:noFill/>
                </a:ln>
                <a:solidFill>
                  <a:srgbClr val="292729"/>
                </a:solidFill>
                <a:effectLst/>
                <a:uLnTx/>
                <a:uFillTx/>
                <a:latin typeface="Roboto" pitchFamily="2" charset="0"/>
                <a:ea typeface="Roboto" pitchFamily="2" charset="0"/>
              </a:rPr>
              <a:t>4G/ LTE SERIES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8000" b="1" i="0" u="none" strike="noStrike" kern="0" cap="none" spc="0" normalizeH="0" baseline="0" noProof="0" dirty="0">
                <a:ln>
                  <a:noFill/>
                </a:ln>
                <a:solidFill>
                  <a:srgbClr val="00B0F0"/>
                </a:solidFill>
                <a:effectLst/>
                <a:uLnTx/>
                <a:uFillTx/>
                <a:latin typeface="Roboto" pitchFamily="2" charset="0"/>
                <a:ea typeface="Roboto" pitchFamily="2" charset="0"/>
                <a:cs typeface="Montserrat Semi" charset="0"/>
                <a:sym typeface="Poppins Medium" charset="0"/>
              </a:rPr>
              <a:t>ACCESS POINTS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x-none" sz="8000" b="0" i="0" u="none" strike="noStrike" kern="0" cap="none" spc="0" normalizeH="0" baseline="0" noProof="0" dirty="0">
              <a:ln>
                <a:noFill/>
              </a:ln>
              <a:solidFill>
                <a:srgbClr val="00B0F0"/>
              </a:solidFill>
              <a:effectLst/>
              <a:uLnTx/>
              <a:uFillTx/>
              <a:latin typeface="Roboto" pitchFamily="2" charset="0"/>
              <a:ea typeface="Roboto" pitchFamily="2" charset="0"/>
              <a:cs typeface="Montserrat Semi" charset="0"/>
              <a:sym typeface="Poppins Medium" charset="0"/>
            </a:endParaRPr>
          </a:p>
        </p:txBody>
      </p:sp>
      <p:sp>
        <p:nvSpPr>
          <p:cNvPr id="3" name="Rectangle 1">
            <a:extLst>
              <a:ext uri="{FF2B5EF4-FFF2-40B4-BE49-F238E27FC236}">
                <a16:creationId xmlns:a16="http://schemas.microsoft.com/office/drawing/2014/main" id="{CC525B8A-DB82-3944-9CF3-F4F1CED56107}"/>
              </a:ext>
            </a:extLst>
          </p:cNvPr>
          <p:cNvSpPr>
            <a:spLocks noChangeArrowheads="1"/>
          </p:cNvSpPr>
          <p:nvPr/>
        </p:nvSpPr>
        <p:spPr bwMode="auto">
          <a:xfrm>
            <a:off x="14926108" y="5777880"/>
            <a:ext cx="799288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Ease of deployment</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Reasonably priced</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Loaded with features</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Strong support</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Varied applications</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Managed APs</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Wide Range</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Superior quality</a:t>
            </a:r>
          </a:p>
          <a:p>
            <a:pPr marL="457200" marR="0" lvl="0" indent="-457200" algn="just" defTabSz="914400" eaLnBrk="1" fontAlgn="auto" latinLnBrk="0" hangingPunct="1">
              <a:lnSpc>
                <a:spcPct val="100000"/>
              </a:lnSpc>
              <a:spcBef>
                <a:spcPts val="0"/>
              </a:spcBef>
              <a:spcAft>
                <a:spcPts val="0"/>
              </a:spcAft>
              <a:buClr>
                <a:srgbClr val="76D5FF"/>
              </a:buClr>
              <a:buSzTx/>
              <a:buFont typeface="Arial" panose="020B0604020202020204" pitchFamily="34" charset="0"/>
              <a:buChar char="•"/>
              <a:tabLst/>
              <a:defRPr/>
            </a:pPr>
            <a:r>
              <a:rPr kumimoji="0" lang="en-US" altLang="en-US" sz="3200" b="0" i="0" u="none" strike="noStrike" kern="0" cap="none" spc="0" normalizeH="0" baseline="0" noProof="0" dirty="0">
                <a:ln>
                  <a:noFill/>
                </a:ln>
                <a:solidFill>
                  <a:srgbClr val="292729"/>
                </a:solidFill>
                <a:effectLst/>
                <a:uLnTx/>
                <a:uFillTx/>
                <a:latin typeface="Roboto Medium"/>
              </a:rPr>
              <a:t>Easy connectivity</a:t>
            </a:r>
            <a:endParaRPr kumimoji="0" lang="en-US" altLang="en-US" sz="3200" b="0" i="0" u="none" strike="noStrike" kern="0" cap="none" spc="0" normalizeH="0" baseline="0" noProof="0" dirty="0">
              <a:ln>
                <a:noFill/>
              </a:ln>
              <a:solidFill>
                <a:srgbClr val="292829"/>
              </a:solidFill>
              <a:effectLst/>
              <a:uLnTx/>
              <a:uFillTx/>
              <a:latin typeface="Roboto Medium"/>
            </a:endParaRPr>
          </a:p>
          <a:p>
            <a:pPr marL="0" marR="0" lvl="0" indent="0" algn="just" defTabSz="914400" eaLnBrk="1" fontAlgn="auto" latinLnBrk="0" hangingPunct="1">
              <a:lnSpc>
                <a:spcPct val="100000"/>
              </a:lnSpc>
              <a:spcBef>
                <a:spcPts val="0"/>
              </a:spcBef>
              <a:spcAft>
                <a:spcPts val="0"/>
              </a:spcAft>
              <a:buClr>
                <a:srgbClr val="76D5FF"/>
              </a:buClr>
              <a:buSzTx/>
              <a:buFontTx/>
              <a:buNone/>
              <a:tabLst/>
              <a:defRPr/>
            </a:pPr>
            <a:endParaRPr kumimoji="0" lang="en-US" altLang="en-US" sz="3200" b="0" i="0" u="none" strike="noStrike" kern="0" cap="none" spc="0" normalizeH="0" baseline="0" noProof="0" dirty="0">
              <a:ln>
                <a:noFill/>
              </a:ln>
              <a:solidFill>
                <a:srgbClr val="292829"/>
              </a:solidFill>
              <a:effectLst/>
              <a:uLnTx/>
              <a:uFillTx/>
              <a:latin typeface="Roboto Medium"/>
              <a:cs typeface="Open Sans" panose="020B0606030504020204" pitchFamily="34" charset="0"/>
            </a:endParaRPr>
          </a:p>
        </p:txBody>
      </p:sp>
      <p:pic>
        <p:nvPicPr>
          <p:cNvPr id="4"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180"/>
            <a:ext cx="13055599" cy="12637820"/>
          </a:xfrm>
          <a:prstGeom prst="rect">
            <a:avLst/>
          </a:prstGeom>
          <a:solidFill>
            <a:srgbClr val="DAD7DD"/>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pic>
      <p:sp>
        <p:nvSpPr>
          <p:cNvPr id="5" name="Прямоугольник 1">
            <a:extLst>
              <a:ext uri="{FF2B5EF4-FFF2-40B4-BE49-F238E27FC236}">
                <a16:creationId xmlns:a16="http://schemas.microsoft.com/office/drawing/2014/main" id="{D81DCE4B-7C19-674F-8B72-B83D2B4AF784}"/>
              </a:ext>
            </a:extLst>
          </p:cNvPr>
          <p:cNvSpPr/>
          <p:nvPr/>
        </p:nvSpPr>
        <p:spPr bwMode="auto">
          <a:xfrm>
            <a:off x="0" y="9593907"/>
            <a:ext cx="13056122" cy="4140000"/>
          </a:xfrm>
          <a:prstGeom prst="rect">
            <a:avLst/>
          </a:prstGeom>
          <a:solidFill>
            <a:srgbClr val="292729"/>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grpSp>
        <p:nvGrpSpPr>
          <p:cNvPr id="6" name="Группа 13">
            <a:extLst>
              <a:ext uri="{FF2B5EF4-FFF2-40B4-BE49-F238E27FC236}">
                <a16:creationId xmlns:a16="http://schemas.microsoft.com/office/drawing/2014/main" id="{0418616D-3B98-534C-B403-DEE142340117}"/>
              </a:ext>
            </a:extLst>
          </p:cNvPr>
          <p:cNvGrpSpPr/>
          <p:nvPr/>
        </p:nvGrpSpPr>
        <p:grpSpPr>
          <a:xfrm rot="5400000">
            <a:off x="16196464" y="9874720"/>
            <a:ext cx="1172495" cy="3636000"/>
            <a:chOff x="21676715" y="9593907"/>
            <a:chExt cx="1172495" cy="3636000"/>
          </a:xfrm>
        </p:grpSpPr>
        <p:sp>
          <p:nvSpPr>
            <p:cNvPr id="7" name="Прямоугольник 14">
              <a:hlinkClick r:id="rId3"/>
              <a:extLst>
                <a:ext uri="{FF2B5EF4-FFF2-40B4-BE49-F238E27FC236}">
                  <a16:creationId xmlns:a16="http://schemas.microsoft.com/office/drawing/2014/main" id="{E6B0586B-A5DE-5D47-AA57-50F72F4BA9F6}"/>
                </a:ext>
              </a:extLst>
            </p:cNvPr>
            <p:cNvSpPr/>
            <p:nvPr/>
          </p:nvSpPr>
          <p:spPr bwMode="auto">
            <a:xfrm>
              <a:off x="21676715" y="9593907"/>
              <a:ext cx="1172495" cy="3636000"/>
            </a:xfrm>
            <a:prstGeom prst="rect">
              <a:avLst/>
            </a:prstGeom>
            <a:solidFill>
              <a:srgbClr val="76D5FF"/>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ru-RU" sz="2000" b="0" i="0" u="none" strike="noStrike" kern="0" cap="none" spc="0" normalizeH="0" baseline="0" noProof="0">
                <a:ln>
                  <a:noFill/>
                </a:ln>
                <a:solidFill>
                  <a:srgbClr val="74808C"/>
                </a:solidFill>
                <a:effectLst/>
                <a:uLnTx/>
                <a:uFillTx/>
                <a:latin typeface="Poppins" charset="0"/>
                <a:ea typeface="Poppins" charset="0"/>
                <a:cs typeface="Poppins" charset="0"/>
                <a:sym typeface="Poppins" charset="0"/>
              </a:endParaRPr>
            </a:p>
          </p:txBody>
        </p:sp>
        <p:sp>
          <p:nvSpPr>
            <p:cNvPr id="8" name="Text Box 3">
              <a:extLst>
                <a:ext uri="{FF2B5EF4-FFF2-40B4-BE49-F238E27FC236}">
                  <a16:creationId xmlns:a16="http://schemas.microsoft.com/office/drawing/2014/main" id="{BC297015-5B28-6B4D-8263-F9ECA73A1F49}"/>
                </a:ext>
              </a:extLst>
            </p:cNvPr>
            <p:cNvSpPr txBox="1">
              <a:spLocks/>
            </p:cNvSpPr>
            <p:nvPr/>
          </p:nvSpPr>
          <p:spPr bwMode="auto">
            <a:xfrm rot="16200000">
              <a:off x="20971649" y="11145296"/>
              <a:ext cx="2652259" cy="53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x-none" sz="2800" b="1" i="0" u="none" strike="noStrike" kern="0" cap="none" spc="0" normalizeH="0" baseline="0" noProof="0" dirty="0">
                  <a:ln>
                    <a:noFill/>
                  </a:ln>
                  <a:solidFill>
                    <a:srgbClr val="1F1F1F"/>
                  </a:solidFill>
                  <a:effectLst/>
                  <a:uLnTx/>
                  <a:uFillTx/>
                  <a:latin typeface="Montserrat" pitchFamily="2" charset="0"/>
                  <a:ea typeface="Montserrat Semi" charset="0"/>
                  <a:cs typeface="Montserrat Semi" charset="0"/>
                  <a:sym typeface="Poppins Medium" charset="0"/>
                </a:rPr>
                <a:t>READ MORE</a:t>
              </a:r>
              <a:endParaRPr kumimoji="0" lang="x-none" altLang="x-none" sz="2800" b="1" i="0" u="none" strike="noStrike" kern="0" cap="none" spc="0" normalizeH="0" baseline="0" noProof="0" dirty="0">
                <a:ln>
                  <a:noFill/>
                </a:ln>
                <a:solidFill>
                  <a:srgbClr val="1F1F1F"/>
                </a:solidFill>
                <a:effectLst/>
                <a:uLnTx/>
                <a:uFillTx/>
                <a:latin typeface="Montserrat" pitchFamily="2" charset="0"/>
                <a:ea typeface="Montserrat Semi" charset="0"/>
                <a:cs typeface="Montserrat Semi" charset="0"/>
                <a:sym typeface="Poppins Medium" charset="0"/>
              </a:endParaRPr>
            </a:p>
          </p:txBody>
        </p:sp>
      </p:grpSp>
      <p:sp>
        <p:nvSpPr>
          <p:cNvPr id="9" name="TextBox 8"/>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10" name="Picture 2" descr="E:\wifi-soft logo\Wifi-soft logo guide\wifi-soft-logo-with-tagline-(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7056" y="12258600"/>
            <a:ext cx="2386805" cy="18443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8</a:t>
            </a:fld>
            <a:endParaRPr lang="x-none" altLang="x-none" dirty="0">
              <a:solidFill>
                <a:srgbClr val="9B9A9C"/>
              </a:solidFill>
              <a:latin typeface="Montserrat" charset="0"/>
              <a:ea typeface="Montserrat" charset="0"/>
              <a:cs typeface="Montserrat" charset="0"/>
            </a:endParaRPr>
          </a:p>
        </p:txBody>
      </p:sp>
      <p:sp>
        <p:nvSpPr>
          <p:cNvPr id="12" name="Rectangle 11"/>
          <p:cNvSpPr/>
          <p:nvPr/>
        </p:nvSpPr>
        <p:spPr>
          <a:xfrm>
            <a:off x="9252598" y="11932672"/>
            <a:ext cx="95571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5"/>
              </a:rPr>
              <a:t>Retail</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3" name="Rectangle 12"/>
          <p:cNvSpPr/>
          <p:nvPr/>
        </p:nvSpPr>
        <p:spPr>
          <a:xfrm>
            <a:off x="2822031" y="11932672"/>
            <a:ext cx="155363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6"/>
              </a:rPr>
              <a:t>Education</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4" name="Rectangle 13"/>
          <p:cNvSpPr/>
          <p:nvPr/>
        </p:nvSpPr>
        <p:spPr>
          <a:xfrm>
            <a:off x="6956943" y="11932672"/>
            <a:ext cx="152317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7"/>
              </a:rPr>
              <a:t>Transport</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5" name="Rectangle 14"/>
          <p:cNvSpPr/>
          <p:nvPr/>
        </p:nvSpPr>
        <p:spPr>
          <a:xfrm>
            <a:off x="674737" y="11932672"/>
            <a:ext cx="173156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8"/>
              </a:rPr>
              <a:t>Enterprises</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6" name="Rectangle 15"/>
          <p:cNvSpPr/>
          <p:nvPr/>
        </p:nvSpPr>
        <p:spPr>
          <a:xfrm>
            <a:off x="4879717" y="11932672"/>
            <a:ext cx="16530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9"/>
              </a:rPr>
              <a:t>Hospitality</a:t>
            </a:r>
            <a:endParaRPr kumimoji="0" lang="en-US" sz="2400" b="0" i="0" u="none" strike="noStrike" kern="0" cap="none" spc="0" normalizeH="0" baseline="0" noProof="0" dirty="0">
              <a:ln>
                <a:noFill/>
              </a:ln>
              <a:solidFill>
                <a:srgbClr val="FDFCFF"/>
              </a:solidFill>
              <a:effectLst/>
              <a:uLnTx/>
              <a:uFillTx/>
              <a:latin typeface="Roboto"/>
            </a:endParaRPr>
          </a:p>
        </p:txBody>
      </p:sp>
      <p:sp>
        <p:nvSpPr>
          <p:cNvPr id="17" name="Rectangle 16"/>
          <p:cNvSpPr/>
          <p:nvPr/>
        </p:nvSpPr>
        <p:spPr>
          <a:xfrm>
            <a:off x="10781051" y="11932672"/>
            <a:ext cx="170431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DFCFF"/>
                </a:solidFill>
                <a:effectLst/>
                <a:uLnTx/>
                <a:uFillTx/>
                <a:latin typeface="Roboto"/>
                <a:hlinkClick r:id="rId10"/>
              </a:rPr>
              <a:t>Public </a:t>
            </a:r>
            <a:r>
              <a:rPr kumimoji="0" lang="en-US" altLang="en-US" sz="2400" b="0" i="0" u="none" strike="noStrike" kern="0" cap="none" spc="0" normalizeH="0" baseline="0" noProof="0" dirty="0" err="1">
                <a:ln>
                  <a:noFill/>
                </a:ln>
                <a:solidFill>
                  <a:srgbClr val="FDFCFF"/>
                </a:solidFill>
                <a:effectLst/>
                <a:uLnTx/>
                <a:uFillTx/>
                <a:latin typeface="Roboto"/>
                <a:hlinkClick r:id="rId10"/>
              </a:rPr>
              <a:t>WiFi</a:t>
            </a:r>
            <a:endParaRPr kumimoji="0" lang="en-US" sz="2400" b="0" i="0" u="none" strike="noStrike" kern="0" cap="none" spc="0" normalizeH="0" baseline="0" noProof="0" dirty="0">
              <a:ln>
                <a:noFill/>
              </a:ln>
              <a:solidFill>
                <a:srgbClr val="FDFCFF"/>
              </a:solidFill>
              <a:effectLst/>
              <a:uLnTx/>
              <a:uFillTx/>
              <a:latin typeface="Roboto"/>
            </a:endParaRPr>
          </a:p>
        </p:txBody>
      </p:sp>
      <p:pic>
        <p:nvPicPr>
          <p:cNvPr id="18" name="Picture 12" descr="E:\wifi-soft\Presentations PPT\Company Profile\images\icons-08.png">
            <a:hlinkClick r:id="rId5"/>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18835" y="10386392"/>
            <a:ext cx="2005013" cy="176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E:\wifi-soft\Presentations PPT\Company Profile\images\icons-01.png">
            <a:hlinkClick r:id="rId8"/>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043" y="10547850"/>
            <a:ext cx="1731314" cy="1524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E:\wifi-soft\Presentations PPT\Company Profile\images\icons-02.png">
            <a:hlinkClick r:id="rId7"/>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25221" y="10636361"/>
            <a:ext cx="1530254" cy="13473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descr="E:\wifi-soft\Presentations PPT\Company Profile\images\icons-03.png">
            <a:hlinkClick r:id="rId9"/>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0547" y="10547850"/>
            <a:ext cx="1731314" cy="15243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E:\wifi-soft\Presentations PPT\Company Profile\images\icons-04.png">
            <a:hlinkClick r:id="rId10"/>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79832" y="10504666"/>
            <a:ext cx="1829411" cy="16106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descr="E:\wifi-soft\Presentations PPT\Company Profile\images\icons-05.png">
            <a:hlinkClick r:id="rId6"/>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68717" y="10562309"/>
            <a:ext cx="1698470" cy="149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4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24387175" cy="1371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
            <a:extLst>
              <a:ext uri="{FF2B5EF4-FFF2-40B4-BE49-F238E27FC236}">
                <a16:creationId xmlns:a16="http://schemas.microsoft.com/office/drawing/2014/main" id="{A5227261-2D03-4A45-A1B0-10F15E58F7BF}"/>
              </a:ext>
            </a:extLst>
          </p:cNvPr>
          <p:cNvSpPr txBox="1">
            <a:spLocks/>
          </p:cNvSpPr>
          <p:nvPr/>
        </p:nvSpPr>
        <p:spPr bwMode="auto">
          <a:xfrm>
            <a:off x="22545675" y="12449175"/>
            <a:ext cx="895350"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defRPr/>
            </a:pPr>
            <a:fld id="{8A999E75-8F13-3749-8A9F-E2AA9564677A}" type="slidenum">
              <a:rPr lang="x-none" altLang="x-none" smtClean="0">
                <a:solidFill>
                  <a:srgbClr val="9B9A9C"/>
                </a:solidFill>
                <a:latin typeface="Montserrat" charset="0"/>
                <a:ea typeface="Montserrat" charset="0"/>
                <a:cs typeface="Montserrat" charset="0"/>
              </a:rPr>
              <a:pPr algn="ctr" eaLnBrk="1">
                <a:defRPr/>
              </a:pPr>
              <a:t>9</a:t>
            </a:fld>
            <a:endParaRPr lang="x-none" altLang="x-none" dirty="0">
              <a:solidFill>
                <a:srgbClr val="9B9A9C"/>
              </a:solidFill>
              <a:latin typeface="Montserrat" charset="0"/>
              <a:ea typeface="Montserrat" charset="0"/>
              <a:cs typeface="Montserrat" charset="0"/>
            </a:endParaRPr>
          </a:p>
        </p:txBody>
      </p:sp>
      <p:sp>
        <p:nvSpPr>
          <p:cNvPr id="3" name="Text Box 3">
            <a:extLst>
              <a:ext uri="{FF2B5EF4-FFF2-40B4-BE49-F238E27FC236}">
                <a16:creationId xmlns:a16="http://schemas.microsoft.com/office/drawing/2014/main" id="{007D5A8D-239E-8243-A9E6-7121CB72F793}"/>
              </a:ext>
            </a:extLst>
          </p:cNvPr>
          <p:cNvSpPr txBox="1">
            <a:spLocks/>
          </p:cNvSpPr>
          <p:nvPr/>
        </p:nvSpPr>
        <p:spPr bwMode="auto">
          <a:xfrm>
            <a:off x="2083303" y="1117700"/>
            <a:ext cx="14933233" cy="314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8000" b="1" dirty="0">
                <a:solidFill>
                  <a:srgbClr val="FFFFFF"/>
                </a:solidFill>
                <a:latin typeface="Roboto" pitchFamily="2" charset="0"/>
                <a:ea typeface="Roboto" pitchFamily="2" charset="0"/>
                <a:cs typeface="Montserrat Semi" charset="0"/>
                <a:sym typeface="Poppins Medium" charset="0"/>
              </a:rPr>
              <a:t>MOBIMAX</a:t>
            </a:r>
            <a:r>
              <a:rPr lang="en-US" altLang="x-none" sz="8000" b="1" dirty="0">
                <a:solidFill>
                  <a:srgbClr val="00B0F0"/>
                </a:solidFill>
                <a:latin typeface="Roboto" pitchFamily="2" charset="0"/>
                <a:ea typeface="Roboto" pitchFamily="2" charset="0"/>
                <a:cs typeface="Montserrat Semi" charset="0"/>
                <a:sym typeface="Poppins Medium" charset="0"/>
              </a:rPr>
              <a:t> 4G/ LTE SERIES </a:t>
            </a:r>
          </a:p>
          <a:p>
            <a:pPr eaLnBrk="1">
              <a:defRPr/>
            </a:pPr>
            <a:r>
              <a:rPr lang="en-US" altLang="x-none" sz="8000" b="1" dirty="0">
                <a:solidFill>
                  <a:srgbClr val="00B0F0"/>
                </a:solidFill>
                <a:latin typeface="Roboto" pitchFamily="2" charset="0"/>
                <a:ea typeface="Roboto" pitchFamily="2" charset="0"/>
                <a:cs typeface="Montserrat Semi" charset="0"/>
                <a:sym typeface="Poppins Medium" charset="0"/>
              </a:rPr>
              <a:t>ACCESS POINTS</a:t>
            </a:r>
          </a:p>
        </p:txBody>
      </p:sp>
      <p:sp>
        <p:nvSpPr>
          <p:cNvPr id="4" name="Text Box 3">
            <a:extLst>
              <a:ext uri="{FF2B5EF4-FFF2-40B4-BE49-F238E27FC236}">
                <a16:creationId xmlns:a16="http://schemas.microsoft.com/office/drawing/2014/main" id="{007D5A8D-239E-8243-A9E6-7121CB72F793}"/>
              </a:ext>
            </a:extLst>
          </p:cNvPr>
          <p:cNvSpPr txBox="1">
            <a:spLocks/>
          </p:cNvSpPr>
          <p:nvPr/>
        </p:nvSpPr>
        <p:spPr bwMode="auto">
          <a:xfrm>
            <a:off x="2614937" y="4179640"/>
            <a:ext cx="8064895" cy="12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4800" dirty="0">
                <a:solidFill>
                  <a:srgbClr val="FFFFFF"/>
                </a:solidFill>
                <a:latin typeface="Montserrat" pitchFamily="2" charset="0"/>
                <a:ea typeface="Montserrat Semi" charset="0"/>
                <a:cs typeface="Montserrat Semi" charset="0"/>
                <a:sym typeface="Poppins Medium" charset="0"/>
              </a:rPr>
              <a:t>KEY FEATURES</a:t>
            </a:r>
          </a:p>
        </p:txBody>
      </p:sp>
      <p:pic>
        <p:nvPicPr>
          <p:cNvPr id="5" name="Picture 2" descr="E:\wifi-soft\Presentations PPT\Company Profile\images\AP-FEATURES-4G-L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287" y="5210645"/>
            <a:ext cx="20650825" cy="77680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7799512" y="4121696"/>
            <a:ext cx="16584488" cy="1022176"/>
          </a:xfrm>
          <a:prstGeom prst="rect">
            <a:avLst/>
          </a:prstGeom>
          <a:solidFill>
            <a:srgbClr val="FFFFFF"/>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7" name="Rectangle 6"/>
          <p:cNvSpPr/>
          <p:nvPr/>
        </p:nvSpPr>
        <p:spPr bwMode="auto">
          <a:xfrm>
            <a:off x="-21087" y="4121696"/>
            <a:ext cx="2059959" cy="1022176"/>
          </a:xfrm>
          <a:prstGeom prst="rect">
            <a:avLst/>
          </a:prstGeom>
          <a:solidFill>
            <a:srgbClr val="00B0F0"/>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8" name="TextBox 7"/>
          <p:cNvSpPr txBox="1"/>
          <p:nvPr/>
        </p:nvSpPr>
        <p:spPr>
          <a:xfrm>
            <a:off x="5492829" y="13259829"/>
            <a:ext cx="13411043"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Copyright © 2018 </a:t>
            </a:r>
            <a:r>
              <a:rPr kumimoji="0" lang="en-US" sz="1600" b="0" i="0" u="none" strike="noStrike" kern="0" cap="none" spc="300" normalizeH="0" baseline="0" noProof="0" dirty="0" err="1">
                <a:ln>
                  <a:noFill/>
                </a:ln>
                <a:solidFill>
                  <a:srgbClr val="292729">
                    <a:lumMod val="75000"/>
                    <a:lumOff val="25000"/>
                  </a:srgbClr>
                </a:solidFill>
                <a:effectLst/>
                <a:uLnTx/>
                <a:uFillTx/>
                <a:latin typeface="Lato Light" charset="0"/>
                <a:ea typeface="Lato Light" charset="0"/>
                <a:cs typeface="Lato Light" charset="0"/>
                <a:sym typeface="PT Sans" charset="0"/>
              </a:rPr>
              <a:t>Wifi</a:t>
            </a:r>
            <a:r>
              <a:rPr kumimoji="0" lang="en-US" sz="1600" b="0" i="0" u="none" strike="noStrike" kern="0" cap="none" spc="300" normalizeH="0" baseline="0" noProof="0" dirty="0">
                <a:ln>
                  <a:noFill/>
                </a:ln>
                <a:solidFill>
                  <a:srgbClr val="292729">
                    <a:lumMod val="75000"/>
                    <a:lumOff val="25000"/>
                  </a:srgbClr>
                </a:solidFill>
                <a:effectLst/>
                <a:uLnTx/>
                <a:uFillTx/>
                <a:latin typeface="Lato Light" charset="0"/>
                <a:ea typeface="Lato Light" charset="0"/>
                <a:cs typeface="Lato Light" charset="0"/>
                <a:sym typeface="PT Sans" charset="0"/>
              </a:rPr>
              <a:t>-Soft Solutions Pvt. Ltd. All rights reserved. Do not copy without prior permission</a:t>
            </a:r>
          </a:p>
        </p:txBody>
      </p:sp>
      <p:pic>
        <p:nvPicPr>
          <p:cNvPr id="9" name="Picture 3" descr="E:\wifi-soft logo\wifi-soft-logo-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7056" y="12810161"/>
            <a:ext cx="2446042" cy="74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40066"/>
      </p:ext>
    </p:extLst>
  </p:cSld>
  <p:clrMapOvr>
    <a:masterClrMapping/>
  </p:clrMapOvr>
</p:sld>
</file>

<file path=ppt/theme/theme1.xml><?xml version="1.0" encoding="utf-8"?>
<a:theme xmlns:a="http://schemas.openxmlformats.org/drawingml/2006/main" name="Office Theme">
  <a:themeElements>
    <a:clrScheme name="Custom 15">
      <a:dk1>
        <a:srgbClr val="292729"/>
      </a:dk1>
      <a:lt1>
        <a:srgbClr val="FDFCFF"/>
      </a:lt1>
      <a:dk2>
        <a:srgbClr val="292729"/>
      </a:dk2>
      <a:lt2>
        <a:srgbClr val="EDEAF0"/>
      </a:lt2>
      <a:accent1>
        <a:srgbClr val="DAD7DD"/>
      </a:accent1>
      <a:accent2>
        <a:srgbClr val="76D5FF"/>
      </a:accent2>
      <a:accent3>
        <a:srgbClr val="76D5FF"/>
      </a:accent3>
      <a:accent4>
        <a:srgbClr val="76D5FF"/>
      </a:accent4>
      <a:accent5>
        <a:srgbClr val="76D5FF"/>
      </a:accent5>
      <a:accent6>
        <a:srgbClr val="76D5FF"/>
      </a:accent6>
      <a:hlink>
        <a:srgbClr val="FDFCFF"/>
      </a:hlink>
      <a:folHlink>
        <a:srgbClr val="76D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1419</Words>
  <Application>Microsoft Office PowerPoint</Application>
  <PresentationFormat>Custom</PresentationFormat>
  <Paragraphs>243</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Calibri</vt:lpstr>
      <vt:lpstr>Gill Sans</vt:lpstr>
      <vt:lpstr>Helvetica</vt:lpstr>
      <vt:lpstr>Helvetica Light</vt:lpstr>
      <vt:lpstr>Lato</vt:lpstr>
      <vt:lpstr>Lato Light</vt:lpstr>
      <vt:lpstr>Montserrat</vt:lpstr>
      <vt:lpstr>Poppins</vt:lpstr>
      <vt:lpstr>Roboto</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Ujwal</dc:creator>
  <cp:lastModifiedBy>Rishi-Laptop</cp:lastModifiedBy>
  <cp:revision>134</cp:revision>
  <dcterms:created xsi:type="dcterms:W3CDTF">2018-05-31T06:12:35Z</dcterms:created>
  <dcterms:modified xsi:type="dcterms:W3CDTF">2019-07-25T09:27:11Z</dcterms:modified>
</cp:coreProperties>
</file>